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  <p:sldMasterId id="2147483760" r:id="rId4"/>
    <p:sldMasterId id="2147483840" r:id="rId5"/>
  </p:sldMasterIdLst>
  <p:notesMasterIdLst>
    <p:notesMasterId r:id="rId35"/>
  </p:notesMasterIdLst>
  <p:handoutMasterIdLst>
    <p:handoutMasterId r:id="rId36"/>
  </p:handoutMasterIdLst>
  <p:sldIdLst>
    <p:sldId id="477" r:id="rId6"/>
    <p:sldId id="476" r:id="rId7"/>
    <p:sldId id="478" r:id="rId8"/>
    <p:sldId id="427" r:id="rId9"/>
    <p:sldId id="428" r:id="rId10"/>
    <p:sldId id="430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8" r:id="rId19"/>
    <p:sldId id="464" r:id="rId20"/>
    <p:sldId id="449" r:id="rId21"/>
    <p:sldId id="470" r:id="rId22"/>
    <p:sldId id="451" r:id="rId23"/>
    <p:sldId id="473" r:id="rId24"/>
    <p:sldId id="472" r:id="rId25"/>
    <p:sldId id="455" r:id="rId26"/>
    <p:sldId id="446" r:id="rId27"/>
    <p:sldId id="456" r:id="rId28"/>
    <p:sldId id="459" r:id="rId29"/>
    <p:sldId id="447" r:id="rId30"/>
    <p:sldId id="460" r:id="rId31"/>
    <p:sldId id="474" r:id="rId32"/>
    <p:sldId id="475" r:id="rId33"/>
    <p:sldId id="46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9AF1D"/>
    <a:srgbClr val="DA5521"/>
    <a:srgbClr val="849120"/>
    <a:srgbClr val="005293"/>
    <a:srgbClr val="F7EED4"/>
    <a:srgbClr val="7D558C"/>
    <a:srgbClr val="645284"/>
    <a:srgbClr val="5A5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0284" autoAdjust="0"/>
  </p:normalViewPr>
  <p:slideViewPr>
    <p:cSldViewPr>
      <p:cViewPr varScale="1">
        <p:scale>
          <a:sx n="54" d="100"/>
          <a:sy n="54" d="100"/>
        </p:scale>
        <p:origin x="10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DB2C-F7F5-354C-B429-28D68F5BFED4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D5B8D-9DB6-B548-A960-E8A7AE297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6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191575B-0C35-4D5D-BC6A-629C36E1393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672299CF-1E6B-4384-9504-8212CA7DB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23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54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299CF-1E6B-4384-9504-8212CA7DBE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4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rgbClr val="595959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5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94879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16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>
                <a:solidFill>
                  <a:schemeClr val="tx2"/>
                </a:solidFill>
              </a:defRPr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2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92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8421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2829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643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7333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992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4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66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/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/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7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8809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7772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8817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467600" cy="4486240"/>
          </a:xfrm>
          <a:ln>
            <a:noFill/>
          </a:ln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280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49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05430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rgbClr val="595959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4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/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/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095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573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8018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842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17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>
                <a:solidFill>
                  <a:schemeClr val="tx2"/>
                </a:solidFill>
              </a:defRPr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08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1231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4300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97104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843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46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0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6422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/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/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9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7324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5564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2986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467600" cy="4486240"/>
          </a:xfrm>
          <a:ln>
            <a:noFill/>
          </a:ln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594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443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76822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rgbClr val="595959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339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33341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79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9621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84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>
                <a:solidFill>
                  <a:schemeClr val="tx2"/>
                </a:solidFill>
              </a:defRPr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54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5869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4361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89563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024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81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rgbClr val="DA55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96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6795"/>
            <a:ext cx="7772400" cy="1429725"/>
          </a:xfrm>
          <a:ln>
            <a:solidFill>
              <a:schemeClr val="bg2"/>
            </a:solidFill>
          </a:ln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3000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56659"/>
            <a:ext cx="7772400" cy="134452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Organization and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30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2834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83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/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/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86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0855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4891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2491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467600" cy="4486240"/>
          </a:xfrm>
          <a:ln>
            <a:noFill/>
          </a:ln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5837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805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21372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rgbClr val="595959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5584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0966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467600" cy="4486240"/>
          </a:xfrm>
          <a:ln>
            <a:noFill/>
          </a:ln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8737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4157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6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>
                <a:solidFill>
                  <a:schemeClr val="tx2"/>
                </a:solidFill>
              </a:defRPr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13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3803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404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78774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5937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5E59F-18B4-48B2-930F-D20518799892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B202-C9DE-4A31-89D1-C535B4E4A3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111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91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057400"/>
            <a:ext cx="6553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/>
            <a:fld id="{06B3CCE6-3D7D-AC46-9877-BAC74626ABE8}" type="slidenum">
              <a:rPr lang="en-US" smtClean="0">
                <a:solidFill>
                  <a:srgbClr val="595959"/>
                </a:solidFill>
              </a:rPr>
              <a:pPr defTabSz="457200"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47675" y="152400"/>
            <a:ext cx="8229600" cy="682095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24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1" r:id="rId18"/>
    <p:sldLayoutId id="2147483682" r:id="rId1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13000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Char char="–"/>
        <a:defRPr sz="2000">
          <a:solidFill>
            <a:schemeClr val="tx2"/>
          </a:solidFill>
          <a:latin typeface="+mn-lt"/>
        </a:defRPr>
      </a:lvl2pPr>
      <a:lvl3pPr marL="86868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85000"/>
        <a:buFont typeface="Courier New"/>
        <a:buChar char="o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057400"/>
            <a:ext cx="6553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447800"/>
            <a:ext cx="8839200" cy="5254624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52400" y="152400"/>
            <a:ext cx="8869680" cy="1230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 dirty="0">
              <a:solidFill>
                <a:srgbClr val="E9AF1D"/>
              </a:solidFill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/>
            <a:fld id="{06B3CCE6-3D7D-AC46-9877-BAC74626ABE8}" type="slidenum">
              <a:rPr lang="en-US" smtClean="0">
                <a:solidFill>
                  <a:srgbClr val="595959"/>
                </a:solidFill>
              </a:rPr>
              <a:pPr defTabSz="457200"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706" r:id="rId17"/>
    <p:sldLayoutId id="2147483707" r:id="rId1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13000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Char char="–"/>
        <a:defRPr sz="2000">
          <a:solidFill>
            <a:schemeClr val="tx2"/>
          </a:solidFill>
          <a:latin typeface="+mn-lt"/>
        </a:defRPr>
      </a:lvl2pPr>
      <a:lvl3pPr marL="86868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85000"/>
        <a:buFont typeface="Courier New"/>
        <a:buChar char="o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057400"/>
            <a:ext cx="6553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447800"/>
            <a:ext cx="8839200" cy="5254624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52400" y="152400"/>
            <a:ext cx="8869680" cy="1230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 dirty="0">
              <a:solidFill>
                <a:srgbClr val="E9AF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/>
            <a:fld id="{06B3CCE6-3D7D-AC46-9877-BAC74626ABE8}" type="slidenum">
              <a:rPr lang="en-US" smtClean="0">
                <a:solidFill>
                  <a:srgbClr val="595959"/>
                </a:solidFill>
              </a:rPr>
              <a:pPr defTabSz="457200"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5" r:id="rId14"/>
    <p:sldLayoutId id="2147483726" r:id="rId15"/>
    <p:sldLayoutId id="2147483727" r:id="rId16"/>
    <p:sldLayoutId id="2147483731" r:id="rId17"/>
    <p:sldLayoutId id="2147483732" r:id="rId1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13000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Char char="–"/>
        <a:defRPr sz="2000">
          <a:solidFill>
            <a:schemeClr val="tx2"/>
          </a:solidFill>
          <a:latin typeface="+mn-lt"/>
        </a:defRPr>
      </a:lvl2pPr>
      <a:lvl3pPr marL="86868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85000"/>
        <a:buFont typeface="Courier New"/>
        <a:buChar char="o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2400" kern="1200" cap="all" baseline="0" smtClean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057400"/>
            <a:ext cx="6553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447800"/>
            <a:ext cx="8839200" cy="5254624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52400" y="152400"/>
            <a:ext cx="8869680" cy="1230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 dirty="0">
              <a:solidFill>
                <a:srgbClr val="E9AF1D"/>
              </a:solidFill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/>
            <a:fld id="{06B3CCE6-3D7D-AC46-9877-BAC74626ABE8}" type="slidenum">
              <a:rPr lang="en-US" smtClean="0">
                <a:solidFill>
                  <a:srgbClr val="595959"/>
                </a:solidFill>
              </a:rPr>
              <a:pPr defTabSz="457200"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0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5" r:id="rId14"/>
    <p:sldLayoutId id="2147483856" r:id="rId15"/>
    <p:sldLayoutId id="2147483857" r:id="rId16"/>
    <p:sldLayoutId id="2147483861" r:id="rId17"/>
    <p:sldLayoutId id="2147483862" r:id="rId18"/>
    <p:sldLayoutId id="2147483866" r:id="rId1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13000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Char char="–"/>
        <a:defRPr sz="2000">
          <a:solidFill>
            <a:schemeClr val="tx2"/>
          </a:solidFill>
          <a:latin typeface="+mn-lt"/>
        </a:defRPr>
      </a:lvl2pPr>
      <a:lvl3pPr marL="86868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85000"/>
        <a:buFont typeface="Courier New"/>
        <a:buChar char="o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</p:spPr>
        <p:txBody>
          <a:bodyPr/>
          <a:lstStyle/>
          <a:p>
            <a:fld id="{06B3CCE6-3D7D-AC46-9877-BAC74626AB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replacement_final3-15new2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60568" y="2559766"/>
            <a:ext cx="2783432" cy="2792013"/>
          </a:xfrm>
          <a:prstGeom prst="rect">
            <a:avLst/>
          </a:prstGeom>
          <a:solidFill>
            <a:srgbClr val="E9AF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6443188" y="2743199"/>
            <a:ext cx="2700812" cy="2608579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13000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86868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Courier New"/>
              <a:buChar char="o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3000"/>
              </a:lnSpc>
              <a:spcBef>
                <a:spcPts val="0"/>
              </a:spcBef>
              <a:buClr>
                <a:srgbClr val="DA5521"/>
              </a:buClr>
              <a:buNone/>
            </a:pPr>
            <a:r>
              <a:rPr lang="en-US" sz="1400" b="1" dirty="0"/>
              <a:t>Advancing Race Equity and Inclusion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Clr>
                <a:srgbClr val="DA5521"/>
              </a:buClr>
              <a:buNone/>
            </a:pPr>
            <a:endParaRPr lang="en-US" sz="1400" b="1" dirty="0"/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Clr>
                <a:srgbClr val="DA5521"/>
              </a:buClr>
              <a:buNone/>
            </a:pPr>
            <a:r>
              <a:rPr lang="en-US" sz="1400" b="1" dirty="0"/>
              <a:t>Jann Jackson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Clr>
                <a:srgbClr val="DA5521"/>
              </a:buClr>
              <a:buNone/>
            </a:pPr>
            <a:r>
              <a:rPr lang="en-US" sz="1400" b="1" dirty="0"/>
              <a:t>Annie E. Casey Foundation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Clr>
                <a:srgbClr val="DA5521"/>
              </a:buClr>
              <a:buNone/>
            </a:pPr>
            <a:r>
              <a:rPr lang="en-US" sz="1400" b="1" dirty="0"/>
              <a:t>November 8, 2017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endParaRPr lang="en-US" sz="1300" kern="1100" spc="80" dirty="0">
              <a:solidFill>
                <a:srgbClr val="000000"/>
              </a:solidFill>
              <a:latin typeface="Knockout 30 Junior Welterw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7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Stakeholder Engagement Tips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9841" y="1600200"/>
            <a:ext cx="7886699" cy="4589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Encourage civic participation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Avoid tokenism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Move from talk </a:t>
            </a:r>
          </a:p>
          <a:p>
            <a:pPr marL="0" indent="0">
              <a:buNone/>
            </a:pPr>
            <a:r>
              <a:rPr lang="en-US" sz="2400" dirty="0"/>
              <a:t>    to action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90" y="2514600"/>
            <a:ext cx="48407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8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799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Using the Stakeholder Analysis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2600"/>
            <a:ext cx="8133158" cy="4648200"/>
          </a:xfrm>
        </p:spPr>
        <p:txBody>
          <a:bodyPr/>
          <a:lstStyle/>
          <a:p>
            <a:r>
              <a:rPr lang="en-US" dirty="0"/>
              <a:t>Who is most adversely affected by racial barriers and bias, or exclusion from power, related to the issue being addressed?</a:t>
            </a:r>
          </a:p>
          <a:p>
            <a:endParaRPr lang="en-US" dirty="0"/>
          </a:p>
          <a:p>
            <a:r>
              <a:rPr lang="en-US" dirty="0"/>
              <a:t>How are people of different racial groups differently situated or affected by the issue?</a:t>
            </a:r>
          </a:p>
          <a:p>
            <a:endParaRPr lang="en-US" dirty="0"/>
          </a:p>
          <a:p>
            <a:r>
              <a:rPr lang="en-US" dirty="0"/>
              <a:t>What are ways stakeholders adversely affected by the issue can be further engaged?</a:t>
            </a:r>
          </a:p>
          <a:p>
            <a:endParaRPr lang="en-US" dirty="0"/>
          </a:p>
          <a:p>
            <a:r>
              <a:rPr lang="en-US" dirty="0"/>
              <a:t>How will stakeholders exercise real leadership and power?</a:t>
            </a:r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228600" y="2667000"/>
            <a:ext cx="8627142" cy="3336924"/>
          </a:xfrm>
          <a:prstGeom prst="curvedConnector3">
            <a:avLst>
              <a:gd name="adj1" fmla="val 50000"/>
            </a:avLst>
          </a:prstGeom>
          <a:solidFill>
            <a:srgbClr val="808080"/>
          </a:solidFill>
          <a:ln w="92075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2954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sz="3400" b="1" dirty="0"/>
              <a:t>Step 3: Gather and </a:t>
            </a:r>
            <a:br>
              <a:rPr lang="en-US" sz="3400" b="1" dirty="0"/>
            </a:br>
            <a:r>
              <a:rPr lang="en-US" sz="3400" b="1" dirty="0"/>
              <a:t>Analyze Disaggregated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75" y="5887519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Language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558898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516712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4159412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Systems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9" y="318169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Strategies &amp;</a:t>
            </a:r>
          </a:p>
          <a:p>
            <a:r>
              <a:rPr lang="en-US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3381" y="27122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7657" y="239819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Evaluation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24882" y="5167121"/>
            <a:ext cx="908552" cy="905064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155918" y="2362318"/>
            <a:ext cx="63920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982621" y="3694640"/>
            <a:ext cx="1122779" cy="509360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662918" y="2639522"/>
            <a:ext cx="78243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71388" y="4707588"/>
            <a:ext cx="915625" cy="60385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193895" y="5516562"/>
            <a:ext cx="569472" cy="892688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Content Placeholder 6" descr="Step3.jpg"/>
          <p:cNvPicPr>
            <a:picLocks noChangeAspect="1"/>
          </p:cNvPicPr>
          <p:nvPr/>
        </p:nvPicPr>
        <p:blipFill>
          <a:blip r:embed="rId2"/>
          <a:srcRect l="-2499" r="-2499"/>
          <a:stretch>
            <a:fillRect/>
          </a:stretch>
        </p:blipFill>
        <p:spPr bwMode="auto">
          <a:xfrm>
            <a:off x="533401" y="1676400"/>
            <a:ext cx="32766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50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1999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National Race for Results Index Scores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99217-CAB7-4DD8-8AFF-4E9D1C88A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762" y="1600201"/>
            <a:ext cx="421048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228600" y="2667000"/>
            <a:ext cx="8627142" cy="3336924"/>
          </a:xfrm>
          <a:prstGeom prst="curvedConnector3">
            <a:avLst>
              <a:gd name="adj1" fmla="val 50000"/>
            </a:avLst>
          </a:prstGeom>
          <a:solidFill>
            <a:srgbClr val="808080"/>
          </a:solidFill>
          <a:ln w="92075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2954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sz="3400" b="1" dirty="0"/>
              <a:t>Step 4: Conduct Systems Analysis </a:t>
            </a:r>
            <a:br>
              <a:rPr lang="en-US" sz="3400" b="1" dirty="0"/>
            </a:br>
            <a:r>
              <a:rPr lang="en-US" sz="3400" b="1" dirty="0"/>
              <a:t>of Root Causes of Inequities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75" y="5887519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Language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588983"/>
            <a:ext cx="179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516712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4159412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Systems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9" y="318169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Strategies &amp;</a:t>
            </a:r>
          </a:p>
          <a:p>
            <a:r>
              <a:rPr lang="en-US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3381" y="27122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7657" y="239819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Evaluation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24882" y="5167121"/>
            <a:ext cx="908552" cy="905064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155918" y="2362318"/>
            <a:ext cx="63920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982621" y="3694640"/>
            <a:ext cx="1122779" cy="509360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662918" y="2639522"/>
            <a:ext cx="78243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71388" y="4707588"/>
            <a:ext cx="915625" cy="60385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193895" y="5516562"/>
            <a:ext cx="569472" cy="892688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Content Placeholder 4" descr="Step4.jpg"/>
          <p:cNvPicPr>
            <a:picLocks noChangeAspect="1"/>
          </p:cNvPicPr>
          <p:nvPr/>
        </p:nvPicPr>
        <p:blipFill>
          <a:blip r:embed="rId2"/>
          <a:srcRect l="-35024" r="-35024"/>
          <a:stretch>
            <a:fillRect/>
          </a:stretch>
        </p:blipFill>
        <p:spPr bwMode="auto">
          <a:xfrm>
            <a:off x="228600" y="1752600"/>
            <a:ext cx="38861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50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About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2600"/>
            <a:ext cx="7904558" cy="4648200"/>
          </a:xfrm>
        </p:spPr>
        <p:txBody>
          <a:bodyPr/>
          <a:lstStyle/>
          <a:p>
            <a:r>
              <a:rPr lang="en-US" dirty="0"/>
              <a:t>Systems are composed of an array of interdependent and interacting components.</a:t>
            </a:r>
          </a:p>
          <a:p>
            <a:endParaRPr lang="en-US" dirty="0"/>
          </a:p>
          <a:p>
            <a:r>
              <a:rPr lang="en-US" dirty="0"/>
              <a:t>Systems are self-perpetuating and constantly changing.</a:t>
            </a:r>
          </a:p>
          <a:p>
            <a:endParaRPr lang="en-US" dirty="0"/>
          </a:p>
          <a:p>
            <a:r>
              <a:rPr lang="en-US" dirty="0"/>
              <a:t>Systems can be transformed by finding high leverage points that can induce and reinforce ongoing change.</a:t>
            </a:r>
          </a:p>
          <a:p>
            <a:endParaRPr lang="en-US" dirty="0"/>
          </a:p>
          <a:p>
            <a:r>
              <a:rPr lang="en-US" dirty="0"/>
              <a:t>While actions and gains are followed by reactions and retrenchments, these can be anticipated and counteracted with thoughtful planning.</a:t>
            </a:r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Why use a Systems Analysis?</a:t>
            </a:r>
          </a:p>
        </p:txBody>
      </p:sp>
      <p:pic>
        <p:nvPicPr>
          <p:cNvPr id="5" name="Content Placeholder 4" descr="SystemAnalysisGraphic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5024" r="-35024"/>
          <a:stretch>
            <a:fillRect/>
          </a:stretch>
        </p:blipFill>
        <p:spPr>
          <a:xfrm>
            <a:off x="630238" y="1752600"/>
            <a:ext cx="7904162" cy="4648200"/>
          </a:xfrm>
        </p:spPr>
      </p:pic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Using the Systems Analysis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2600"/>
            <a:ext cx="7904558" cy="4648200"/>
          </a:xfrm>
        </p:spPr>
        <p:txBody>
          <a:bodyPr/>
          <a:lstStyle/>
          <a:p>
            <a:r>
              <a:rPr lang="en-US" dirty="0"/>
              <a:t>What are the racial inequities involved?</a:t>
            </a:r>
          </a:p>
          <a:p>
            <a:r>
              <a:rPr lang="en-US" dirty="0"/>
              <a:t>What institutions are involved? What unfair policies are involved?</a:t>
            </a:r>
          </a:p>
          <a:p>
            <a:r>
              <a:rPr lang="en-US" dirty="0"/>
              <a:t>What other conditions or compounding dynamics are involved?</a:t>
            </a:r>
          </a:p>
          <a:p>
            <a:r>
              <a:rPr lang="en-US" dirty="0"/>
              <a:t>What norms, myths or popular ideas help maintain the problem?</a:t>
            </a:r>
          </a:p>
          <a:p>
            <a:r>
              <a:rPr lang="en-US" dirty="0"/>
              <a:t>How did things get this way and what are the cumulative impacts?</a:t>
            </a:r>
          </a:p>
          <a:p>
            <a:r>
              <a:rPr lang="en-US" dirty="0"/>
              <a:t>What are the causes and contributing factors?</a:t>
            </a:r>
          </a:p>
          <a:p>
            <a:r>
              <a:rPr lang="en-US" dirty="0"/>
              <a:t>What solutions or interventions could eliminate the inequities?</a:t>
            </a:r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228600" y="2667000"/>
            <a:ext cx="8627142" cy="3336924"/>
          </a:xfrm>
          <a:prstGeom prst="curvedConnector3">
            <a:avLst>
              <a:gd name="adj1" fmla="val 50000"/>
            </a:avLst>
          </a:prstGeom>
          <a:solidFill>
            <a:srgbClr val="808080"/>
          </a:solidFill>
          <a:ln w="92075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2954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sz="2800" b="1" dirty="0"/>
              <a:t>Step 5: Identify Strategies and Target Resources </a:t>
            </a:r>
            <a:br>
              <a:rPr lang="en-US" sz="2800" b="1" dirty="0"/>
            </a:br>
            <a:r>
              <a:rPr lang="en-US" sz="2800" b="1" dirty="0"/>
              <a:t>to Address Root Causes and Inequities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75" y="5887519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Language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588983"/>
            <a:ext cx="179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9400" y="518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4159412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Systems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9" y="318169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Strategies &amp;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3381" y="27122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7657" y="239819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Evaluation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24882" y="5167121"/>
            <a:ext cx="908552" cy="905064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155918" y="2362318"/>
            <a:ext cx="63920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982621" y="3694640"/>
            <a:ext cx="1122779" cy="509360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662918" y="2639522"/>
            <a:ext cx="78243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71388" y="4707588"/>
            <a:ext cx="915625" cy="60385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193895" y="5516562"/>
            <a:ext cx="569472" cy="892688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Content Placeholder 4" descr="Step5.jpg"/>
          <p:cNvPicPr>
            <a:picLocks noChangeAspect="1"/>
          </p:cNvPicPr>
          <p:nvPr/>
        </p:nvPicPr>
        <p:blipFill>
          <a:blip r:embed="rId2"/>
          <a:srcRect l="-35024" r="-35024"/>
          <a:stretch>
            <a:fillRect/>
          </a:stretch>
        </p:blipFill>
        <p:spPr bwMode="auto">
          <a:xfrm>
            <a:off x="304800" y="1752600"/>
            <a:ext cx="365402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50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Racially Equitable 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2600"/>
            <a:ext cx="8133158" cy="4648200"/>
          </a:xfrm>
        </p:spPr>
        <p:txBody>
          <a:bodyPr/>
          <a:lstStyle/>
          <a:p>
            <a:r>
              <a:rPr lang="en-US" dirty="0"/>
              <a:t>Have explicit goal of eliminating racial disparities</a:t>
            </a:r>
          </a:p>
          <a:p>
            <a:endParaRPr lang="en-US" dirty="0"/>
          </a:p>
          <a:p>
            <a:r>
              <a:rPr lang="en-US" dirty="0"/>
              <a:t>Advance equity and expand opportunities</a:t>
            </a:r>
          </a:p>
          <a:p>
            <a:endParaRPr lang="en-US" dirty="0"/>
          </a:p>
          <a:p>
            <a:r>
              <a:rPr lang="en-US" dirty="0"/>
              <a:t>Include realistic mechanisms to attain, sustain and expand success</a:t>
            </a:r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Why Prioritize Racial Equity?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 marL="292100" indent="0">
              <a:buNone/>
            </a:pPr>
            <a:r>
              <a:rPr lang="en-US" sz="2400" dirty="0"/>
              <a:t>“If we expect to help all children succeed, we must do more than closing gaps and pointing to disparities. All of our work must strive to achieve race equity, a state in which all children have the same opportunity to reach the potential we know they have.”</a:t>
            </a:r>
          </a:p>
          <a:p>
            <a:pPr marL="292100" indent="0"/>
            <a:endParaRPr lang="en-US" sz="2400" dirty="0"/>
          </a:p>
          <a:p>
            <a:pPr marL="292100" indent="0">
              <a:buNone/>
            </a:pPr>
            <a:r>
              <a:rPr lang="en-US" sz="2400" dirty="0"/>
              <a:t>--Patrick McCarthy</a:t>
            </a:r>
          </a:p>
          <a:p>
            <a:pPr marL="292100" indent="0">
              <a:buNone/>
            </a:pPr>
            <a:r>
              <a:rPr lang="en-US" sz="2400" dirty="0"/>
              <a:t>President and CEO, The Annie E. Casey Foundation</a:t>
            </a:r>
          </a:p>
        </p:txBody>
      </p:sp>
    </p:spTree>
    <p:extLst>
      <p:ext uri="{BB962C8B-B14F-4D97-AF65-F5344CB8AC3E}">
        <p14:creationId xmlns:p14="http://schemas.microsoft.com/office/powerpoint/2010/main" val="50507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399" cy="914400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Using the Guide to Developing </a:t>
            </a:r>
            <a:br>
              <a:rPr lang="en-US" sz="3400" b="1" dirty="0"/>
            </a:br>
            <a:r>
              <a:rPr lang="en-US" sz="3400" b="1" dirty="0"/>
              <a:t>Racially Equitable 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305800" cy="4648200"/>
          </a:xfrm>
        </p:spPr>
        <p:txBody>
          <a:bodyPr/>
          <a:lstStyle/>
          <a:p>
            <a:r>
              <a:rPr lang="en-US" dirty="0"/>
              <a:t>What racial disparities do you want to eliminate, reduce or prevent?</a:t>
            </a:r>
          </a:p>
          <a:p>
            <a:r>
              <a:rPr lang="en-US" dirty="0"/>
              <a:t>What stakeholders most adversely affected by the current problem do you most want to benefit?</a:t>
            </a:r>
          </a:p>
          <a:p>
            <a:r>
              <a:rPr lang="en-US" dirty="0"/>
              <a:t>How does the proposed solution address root causes?</a:t>
            </a:r>
          </a:p>
          <a:p>
            <a:r>
              <a:rPr lang="en-US" dirty="0"/>
              <a:t>What positive values are reflected in the proposed  solution?</a:t>
            </a:r>
          </a:p>
          <a:p>
            <a:r>
              <a:rPr lang="en-US" dirty="0"/>
              <a:t>Are there clear goals, plans and timetables for implementation?</a:t>
            </a:r>
          </a:p>
          <a:p>
            <a:r>
              <a:rPr lang="en-US" dirty="0"/>
              <a:t>Is there sufficient funding</a:t>
            </a:r>
            <a:r>
              <a:rPr lang="en-US"/>
              <a:t>, staffing</a:t>
            </a:r>
            <a:r>
              <a:rPr lang="en-US" dirty="0"/>
              <a:t>, reporting, accountability and evaluation to ensure success?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228600" y="2667000"/>
            <a:ext cx="8627142" cy="3336924"/>
          </a:xfrm>
          <a:prstGeom prst="curvedConnector3">
            <a:avLst>
              <a:gd name="adj1" fmla="val 50000"/>
            </a:avLst>
          </a:prstGeom>
          <a:solidFill>
            <a:srgbClr val="808080"/>
          </a:solidFill>
          <a:ln w="92075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2954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sz="2800" b="1" dirty="0"/>
              <a:t>Step 6: Conduct Race Equity Impact Assessment for all Policies and Decision Making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75" y="5887519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Language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588983"/>
            <a:ext cx="179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516712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4159412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Systems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9" y="318169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Strategies &amp;</a:t>
            </a:r>
          </a:p>
          <a:p>
            <a:r>
              <a:rPr lang="en-US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3381" y="27122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9AF1D"/>
                </a:solidFill>
              </a:rPr>
              <a:t>REIA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7657" y="239819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Evaluation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24882" y="5167121"/>
            <a:ext cx="908552" cy="905064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155918" y="2362318"/>
            <a:ext cx="63920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982621" y="3694640"/>
            <a:ext cx="1122779" cy="509360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662918" y="2639522"/>
            <a:ext cx="78243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71388" y="4707588"/>
            <a:ext cx="915625" cy="60385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193895" y="5516562"/>
            <a:ext cx="569472" cy="892688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Content Placeholder 4" descr="Step6.jpg"/>
          <p:cNvPicPr>
            <a:picLocks noChangeAspect="1"/>
          </p:cNvPicPr>
          <p:nvPr/>
        </p:nvPicPr>
        <p:blipFill>
          <a:blip r:embed="rId2"/>
          <a:srcRect l="-35024" r="-35024"/>
          <a:stretch>
            <a:fillRect/>
          </a:stretch>
        </p:blipFill>
        <p:spPr bwMode="auto">
          <a:xfrm>
            <a:off x="228599" y="1752600"/>
            <a:ext cx="38100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50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What are Racial Equity Impact Assessments?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2600"/>
            <a:ext cx="7904558" cy="4648200"/>
          </a:xfrm>
        </p:spPr>
        <p:txBody>
          <a:bodyPr/>
          <a:lstStyle/>
          <a:p>
            <a:r>
              <a:rPr lang="en-US" dirty="0"/>
              <a:t>A systematic examination of how a proposed action or decision will likely affect different racial and ethnic groups.</a:t>
            </a:r>
          </a:p>
          <a:p>
            <a:endParaRPr lang="en-US" dirty="0"/>
          </a:p>
          <a:p>
            <a:r>
              <a:rPr lang="en-US" dirty="0"/>
              <a:t>A vital tool to reduce, eliminate and prevent racial discrimination and inequities.</a:t>
            </a:r>
          </a:p>
          <a:p>
            <a:endParaRPr lang="en-US" dirty="0"/>
          </a:p>
          <a:p>
            <a:r>
              <a:rPr lang="en-US" dirty="0"/>
              <a:t>A tool that can be assess proposed policies, institutional practices, programs, plans and budgetary decisions.</a:t>
            </a:r>
          </a:p>
          <a:p>
            <a:endParaRPr lang="en-US" dirty="0"/>
          </a:p>
          <a:p>
            <a:r>
              <a:rPr lang="en-US" dirty="0"/>
              <a:t>A conscious mechanism for counteracting implicit bias.</a:t>
            </a:r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98323"/>
          </a:xfrm>
          <a:noFill/>
          <a:ln>
            <a:noFill/>
          </a:ln>
        </p:spPr>
        <p:txBody>
          <a:bodyPr/>
          <a:lstStyle/>
          <a:p>
            <a:r>
              <a:rPr lang="en-US" sz="3200" b="1" dirty="0"/>
              <a:t>Using the Race Equity Impact Analysis Guide for Policies &amp; Decision-Making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idx="4294967295"/>
          </p:nvPr>
        </p:nvSpPr>
        <p:spPr>
          <a:xfrm>
            <a:off x="629841" y="1752600"/>
            <a:ext cx="7886699" cy="46482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ClrTx/>
              <a:buSzPct val="10000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Five Key Questions: </a:t>
            </a:r>
          </a:p>
          <a:p>
            <a:pPr marL="342900" indent="-342900">
              <a:lnSpc>
                <a:spcPct val="100000"/>
              </a:lnSpc>
              <a:buClrTx/>
              <a:buSzPct val="100000"/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Are all racial/ethnic groups who are affected by the policy/practice/decision </a:t>
            </a: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 the table</a:t>
            </a:r>
            <a:r>
              <a:rPr lang="en-US" altLang="en-US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lnSpc>
                <a:spcPct val="100000"/>
              </a:lnSpc>
              <a:buClrTx/>
              <a:buSzPct val="100000"/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How will the proposed policy/practice/decision </a:t>
            </a: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affect</a:t>
            </a:r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each group?</a:t>
            </a:r>
          </a:p>
          <a:p>
            <a:pPr marL="342900" indent="-342900">
              <a:lnSpc>
                <a:spcPct val="100000"/>
              </a:lnSpc>
              <a:buClrTx/>
              <a:buSzPct val="100000"/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How will the proposed policy/practice/decision </a:t>
            </a: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 perceived by </a:t>
            </a:r>
            <a:r>
              <a:rPr lang="en-US" altLang="en-US" dirty="0">
                <a:solidFill>
                  <a:schemeClr val="tx1"/>
                </a:solidFill>
              </a:rPr>
              <a:t>each group?</a:t>
            </a:r>
          </a:p>
          <a:p>
            <a:pPr marL="342900" indent="-342900">
              <a:lnSpc>
                <a:spcPct val="100000"/>
              </a:lnSpc>
              <a:buClrTx/>
              <a:buSzPct val="100000"/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Does the policy/practice/decision </a:t>
            </a: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worsen or ignore </a:t>
            </a:r>
            <a:r>
              <a:rPr lang="en-US" altLang="en-US" dirty="0">
                <a:solidFill>
                  <a:schemeClr val="tx1"/>
                </a:solidFill>
              </a:rPr>
              <a:t>existing disparities?</a:t>
            </a:r>
          </a:p>
          <a:p>
            <a:pPr marL="342900" indent="-342900">
              <a:lnSpc>
                <a:spcPct val="100000"/>
              </a:lnSpc>
              <a:buClrTx/>
              <a:buSzPct val="100000"/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Based on the above responses, </a:t>
            </a: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revisions </a:t>
            </a:r>
            <a:r>
              <a:rPr lang="en-US" altLang="en-US" dirty="0">
                <a:solidFill>
                  <a:schemeClr val="tx1"/>
                </a:solidFill>
              </a:rPr>
              <a:t>are needed in the policy/practice/decision under discussion?</a:t>
            </a:r>
          </a:p>
        </p:txBody>
      </p:sp>
    </p:spTree>
    <p:extLst>
      <p:ext uri="{BB962C8B-B14F-4D97-AF65-F5344CB8AC3E}">
        <p14:creationId xmlns:p14="http://schemas.microsoft.com/office/powerpoint/2010/main" val="265934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228600" y="2667000"/>
            <a:ext cx="8627142" cy="3336924"/>
          </a:xfrm>
          <a:prstGeom prst="curvedConnector3">
            <a:avLst>
              <a:gd name="adj1" fmla="val 50000"/>
            </a:avLst>
          </a:prstGeom>
          <a:solidFill>
            <a:srgbClr val="808080"/>
          </a:solidFill>
          <a:ln w="92075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2954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sz="3400" b="1" dirty="0"/>
              <a:t>Step 7: Continuously Evaluate Effectiveness and Adapt Strategies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75" y="5887519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Language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58898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51671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4159412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Systems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9" y="318169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Strategies &amp;</a:t>
            </a:r>
          </a:p>
          <a:p>
            <a:r>
              <a:rPr lang="en-US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3381" y="27122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7657" y="239819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Evaluation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24882" y="5167121"/>
            <a:ext cx="908552" cy="905064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155918" y="2362318"/>
            <a:ext cx="63920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982621" y="3694640"/>
            <a:ext cx="1122779" cy="509360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662918" y="2639522"/>
            <a:ext cx="78243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71388" y="4707588"/>
            <a:ext cx="915625" cy="60385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193895" y="5516562"/>
            <a:ext cx="569472" cy="892688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Content Placeholder 4" descr="Step7.jpg"/>
          <p:cNvPicPr>
            <a:picLocks noChangeAspect="1"/>
          </p:cNvPicPr>
          <p:nvPr/>
        </p:nvPicPr>
        <p:blipFill>
          <a:blip r:embed="rId2"/>
          <a:srcRect l="-35024" r="-35024"/>
          <a:stretch>
            <a:fillRect/>
          </a:stretch>
        </p:blipFill>
        <p:spPr bwMode="auto">
          <a:xfrm>
            <a:off x="228600" y="17526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50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599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Institutionalizing Equity and Inclusion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2600"/>
            <a:ext cx="7904558" cy="4648200"/>
          </a:xfrm>
        </p:spPr>
        <p:txBody>
          <a:bodyPr/>
          <a:lstStyle/>
          <a:p>
            <a:r>
              <a:rPr lang="en-US" dirty="0"/>
              <a:t>Organizations and systems should be assessing equity progress at every turn and on an ongoing basis.</a:t>
            </a:r>
          </a:p>
          <a:p>
            <a:endParaRPr lang="en-US" dirty="0"/>
          </a:p>
          <a:p>
            <a:r>
              <a:rPr lang="en-US" dirty="0"/>
              <a:t>Set goals for equity outcomes, measure progress and track results. Refine and revise strategies, as needed.</a:t>
            </a:r>
          </a:p>
          <a:p>
            <a:endParaRPr lang="en-US" dirty="0"/>
          </a:p>
          <a:p>
            <a:r>
              <a:rPr lang="en-US" dirty="0"/>
              <a:t>We can prevent institutional racism by institutionalizing racial equity.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Sustaining and Supporting Success</a:t>
            </a:r>
          </a:p>
        </p:txBody>
      </p:sp>
      <p:pic>
        <p:nvPicPr>
          <p:cNvPr id="5" name="Content Placeholder 4" descr="AdaptStrategiesGraphic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5024" r="-35024"/>
          <a:stretch>
            <a:fillRect/>
          </a:stretch>
        </p:blipFill>
        <p:spPr>
          <a:xfrm>
            <a:off x="630238" y="1752600"/>
            <a:ext cx="7904162" cy="4648200"/>
          </a:xfrm>
        </p:spPr>
      </p:pic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In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8305800" cy="4419600"/>
          </a:xfrm>
        </p:spPr>
        <p:txBody>
          <a:bodyPr/>
          <a:lstStyle/>
          <a:p>
            <a:pPr>
              <a:buNone/>
            </a:pPr>
            <a:r>
              <a:rPr lang="en-US" dirty="0"/>
              <a:t>Follow the </a:t>
            </a:r>
            <a:r>
              <a:rPr lang="en-US" b="1" dirty="0"/>
              <a:t>Seven Steps</a:t>
            </a:r>
            <a:r>
              <a:rPr lang="en-US" dirty="0"/>
              <a:t>:</a:t>
            </a:r>
          </a:p>
          <a:p>
            <a:r>
              <a:rPr lang="en-US" dirty="0"/>
              <a:t>Develop a common understanding of key concepts.</a:t>
            </a:r>
          </a:p>
          <a:p>
            <a:r>
              <a:rPr lang="en-US" dirty="0"/>
              <a:t>Identify and engage the right stakeholders.</a:t>
            </a:r>
          </a:p>
          <a:p>
            <a:r>
              <a:rPr lang="en-US" dirty="0"/>
              <a:t>Examine disaggregated data.</a:t>
            </a:r>
          </a:p>
          <a:p>
            <a:r>
              <a:rPr lang="en-US" dirty="0"/>
              <a:t>Conduct systems analysis.</a:t>
            </a:r>
          </a:p>
          <a:p>
            <a:r>
              <a:rPr lang="en-US" dirty="0"/>
              <a:t>Design effective strategies.</a:t>
            </a:r>
          </a:p>
          <a:p>
            <a:r>
              <a:rPr lang="en-US" dirty="0"/>
              <a:t>Assess and measure impacts.</a:t>
            </a:r>
          </a:p>
          <a:p>
            <a:r>
              <a:rPr lang="en-US" dirty="0"/>
              <a:t>Evaluate and adapt your strategies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In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8305800" cy="4419600"/>
          </a:xfrm>
        </p:spPr>
        <p:txBody>
          <a:bodyPr/>
          <a:lstStyle/>
          <a:p>
            <a:pPr>
              <a:buNone/>
            </a:pPr>
            <a:r>
              <a:rPr lang="en-US" dirty="0"/>
              <a:t>Use the </a:t>
            </a:r>
            <a:r>
              <a:rPr lang="en-US" b="1" dirty="0"/>
              <a:t>four guides</a:t>
            </a:r>
            <a:r>
              <a:rPr lang="en-US" dirty="0"/>
              <a:t>:</a:t>
            </a:r>
          </a:p>
          <a:p>
            <a:r>
              <a:rPr lang="en-US" dirty="0"/>
              <a:t>Stakeholder Analysis Guide</a:t>
            </a:r>
          </a:p>
          <a:p>
            <a:r>
              <a:rPr lang="en-US" dirty="0"/>
              <a:t>Systems Analysis Guide</a:t>
            </a:r>
          </a:p>
          <a:p>
            <a:r>
              <a:rPr lang="en-US" dirty="0"/>
              <a:t>Developing Racially Equitable Solutions Guide </a:t>
            </a:r>
          </a:p>
          <a:p>
            <a:r>
              <a:rPr lang="en-US" dirty="0"/>
              <a:t>Racial Equity Impact Assessment 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A New Operating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8305800" cy="4648200"/>
          </a:xfrm>
        </p:spPr>
        <p:txBody>
          <a:bodyPr/>
          <a:lstStyle/>
          <a:p>
            <a:r>
              <a:rPr lang="en-US" dirty="0"/>
              <a:t>Racial justice is not just the </a:t>
            </a:r>
            <a:r>
              <a:rPr lang="en-US" i="1" dirty="0"/>
              <a:t>absence</a:t>
            </a:r>
            <a:r>
              <a:rPr lang="en-US" dirty="0"/>
              <a:t> of discrimination and inequities, but also the </a:t>
            </a:r>
            <a:r>
              <a:rPr lang="en-US" i="1" dirty="0"/>
              <a:t>presence</a:t>
            </a:r>
            <a:r>
              <a:rPr lang="en-US" dirty="0"/>
              <a:t> of deliberate systems and supports to achieve and sustain racial equity.</a:t>
            </a:r>
          </a:p>
          <a:p>
            <a:endParaRPr lang="en-US" dirty="0"/>
          </a:p>
          <a:p>
            <a:r>
              <a:rPr lang="en-US" dirty="0"/>
              <a:t>Racial equity can be an </a:t>
            </a:r>
            <a:r>
              <a:rPr lang="en-US" i="1" dirty="0" err="1"/>
              <a:t>aspirational</a:t>
            </a:r>
            <a:r>
              <a:rPr lang="en-US" dirty="0"/>
              <a:t> and an </a:t>
            </a:r>
            <a:r>
              <a:rPr lang="en-US" i="1" dirty="0"/>
              <a:t>operational</a:t>
            </a:r>
            <a:r>
              <a:rPr lang="en-US" dirty="0"/>
              <a:t> framework for all facets of your work.</a:t>
            </a:r>
          </a:p>
          <a:p>
            <a:endParaRPr lang="en-US" dirty="0"/>
          </a:p>
          <a:p>
            <a:r>
              <a:rPr lang="en-US" dirty="0"/>
              <a:t>Racism is our society’s default operating system. We can all take leadership and be champions by using these steps and tools to create a new operating system based on racial equity and inclusion.</a:t>
            </a:r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D7A17BA-7031-43DA-BD3A-0DC57847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801"/>
            <a:ext cx="7886700" cy="891382"/>
          </a:xfrm>
        </p:spPr>
        <p:txBody>
          <a:bodyPr/>
          <a:lstStyle/>
          <a:p>
            <a:r>
              <a:rPr lang="en-US" dirty="0"/>
              <a:t>Race for Results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D592DB-0998-47B7-A732-170B7DD51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ecf.org/m/resourceimg/AECF-RaceforResultsCover-2014.png">
            <a:extLst>
              <a:ext uri="{FF2B5EF4-FFF2-40B4-BE49-F238E27FC236}">
                <a16:creationId xmlns:a16="http://schemas.microsoft.com/office/drawing/2014/main" id="{F8D392F5-119B-4B6C-9BD5-AA21E302EE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856" y="2990056"/>
            <a:ext cx="2095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307BDF2-5898-4999-B3AA-30075DC3B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B774B-5927-4921-9DF8-28C59965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B202-C9DE-4A31-89D1-C535B4E4A3A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E4B113-AAE9-4914-99F7-FA6148D9B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93" y="1714500"/>
            <a:ext cx="3781425" cy="4610100"/>
          </a:xfrm>
          <a:prstGeom prst="rect">
            <a:avLst/>
          </a:prstGeom>
        </p:spPr>
      </p:pic>
      <p:pic>
        <p:nvPicPr>
          <p:cNvPr id="1028" name="Picture 4" descr="http://www.aecf.org/m/resourceimg/AECF-RaceforResultsCover-2014.png">
            <a:extLst>
              <a:ext uri="{FF2B5EF4-FFF2-40B4-BE49-F238E27FC236}">
                <a16:creationId xmlns:a16="http://schemas.microsoft.com/office/drawing/2014/main" id="{15242219-92B1-45BA-BC6C-CCAEF9ED780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95" y="1658685"/>
            <a:ext cx="3612746" cy="468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7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1295400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Seven Steps to Advancing </a:t>
            </a:r>
            <a:br>
              <a:rPr lang="en-US" sz="3400" b="1" dirty="0"/>
            </a:br>
            <a:r>
              <a:rPr lang="en-US" sz="3400" b="1" dirty="0"/>
              <a:t>Racial Equity and Inclusion</a:t>
            </a:r>
          </a:p>
        </p:txBody>
      </p:sp>
      <p:pic>
        <p:nvPicPr>
          <p:cNvPr id="6" name="Content Placeholder 5" descr="7StepsGraphic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9224" r="-19224"/>
          <a:stretch>
            <a:fillRect/>
          </a:stretch>
        </p:blipFill>
        <p:spPr>
          <a:xfrm>
            <a:off x="-1524000" y="1219200"/>
            <a:ext cx="12192000" cy="5486400"/>
          </a:xfrm>
        </p:spPr>
      </p:pic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228600" y="2667000"/>
            <a:ext cx="8627142" cy="3336924"/>
          </a:xfrm>
          <a:prstGeom prst="curvedConnector3">
            <a:avLst>
              <a:gd name="adj1" fmla="val 50000"/>
            </a:avLst>
          </a:prstGeom>
          <a:solidFill>
            <a:srgbClr val="808080"/>
          </a:solidFill>
          <a:ln w="92075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2954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sz="3400" b="1" dirty="0"/>
              <a:t>Step 1: Establish an Understanding </a:t>
            </a:r>
            <a:br>
              <a:rPr lang="en-US" sz="3400" b="1" dirty="0"/>
            </a:br>
            <a:r>
              <a:rPr lang="en-US" sz="3400" b="1" dirty="0"/>
              <a:t>of Race Equity and Inclusion Principles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75" y="5887519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A5521"/>
                </a:solidFill>
              </a:rPr>
              <a:t>Language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64" y="55889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4791" y="51671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4159412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Systems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9" y="318169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Strategies &amp;</a:t>
            </a:r>
          </a:p>
          <a:p>
            <a:r>
              <a:rPr lang="en-US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3381" y="27122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7657" y="239819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Evaluation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24882" y="5167121"/>
            <a:ext cx="908552" cy="905064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155918" y="2362318"/>
            <a:ext cx="63920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982621" y="3694640"/>
            <a:ext cx="1122779" cy="509360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662918" y="2639522"/>
            <a:ext cx="78243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71388" y="4707588"/>
            <a:ext cx="915625" cy="60385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193895" y="5516562"/>
            <a:ext cx="569472" cy="892688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Content Placeholder 4" descr="Step1.jpg"/>
          <p:cNvPicPr>
            <a:picLocks noChangeAspect="1"/>
          </p:cNvPicPr>
          <p:nvPr/>
        </p:nvPicPr>
        <p:blipFill>
          <a:blip r:embed="rId2"/>
          <a:srcRect l="-35024" r="-35024"/>
          <a:stretch>
            <a:fillRect/>
          </a:stretch>
        </p:blipFill>
        <p:spPr bwMode="auto">
          <a:xfrm>
            <a:off x="228600" y="16764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50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Equality vs. Equity</a:t>
            </a:r>
          </a:p>
        </p:txBody>
      </p:sp>
      <p:pic>
        <p:nvPicPr>
          <p:cNvPr id="5" name="Content Placeholder 4" descr="EqualityVSEquity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8807" b="-8807"/>
          <a:stretch>
            <a:fillRect/>
          </a:stretch>
        </p:blipFill>
        <p:spPr>
          <a:xfrm>
            <a:off x="630238" y="1752600"/>
            <a:ext cx="7904162" cy="4648200"/>
          </a:xfrm>
        </p:spPr>
      </p:pic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228600" y="2667000"/>
            <a:ext cx="8627142" cy="3336924"/>
          </a:xfrm>
          <a:prstGeom prst="curvedConnector3">
            <a:avLst>
              <a:gd name="adj1" fmla="val 50000"/>
            </a:avLst>
          </a:prstGeom>
          <a:solidFill>
            <a:srgbClr val="808080"/>
          </a:solidFill>
          <a:ln w="92075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2954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sz="3400" b="1" dirty="0"/>
              <a:t>Step 2: Engage Affected </a:t>
            </a:r>
            <a:br>
              <a:rPr lang="en-US" sz="3400" b="1" dirty="0"/>
            </a:br>
            <a:r>
              <a:rPr lang="en-US" sz="3400" b="1" dirty="0"/>
              <a:t>Populations and Stakeholders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75" y="5887519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Language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588982"/>
            <a:ext cx="179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293"/>
                </a:solidFill>
              </a:rPr>
              <a:t>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516712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4159412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Systems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9" y="318169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Strategies &amp;</a:t>
            </a:r>
          </a:p>
          <a:p>
            <a:r>
              <a:rPr lang="en-US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3381" y="27122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7657" y="239819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Evaluation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24882" y="5167121"/>
            <a:ext cx="908552" cy="905064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155918" y="2362318"/>
            <a:ext cx="63920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982621" y="3694640"/>
            <a:ext cx="1122779" cy="509360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662918" y="2639522"/>
            <a:ext cx="782438" cy="77348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71388" y="4707588"/>
            <a:ext cx="915625" cy="603855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193895" y="5516562"/>
            <a:ext cx="569472" cy="892688"/>
          </a:xfrm>
          <a:prstGeom prst="line">
            <a:avLst/>
          </a:prstGeom>
          <a:solidFill>
            <a:srgbClr val="808080"/>
          </a:solidFill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Content Placeholder 4" descr="Step2.jpg"/>
          <p:cNvPicPr>
            <a:picLocks noChangeAspect="1"/>
          </p:cNvPicPr>
          <p:nvPr/>
        </p:nvPicPr>
        <p:blipFill>
          <a:blip r:embed="rId2"/>
          <a:srcRect l="-35024" r="-35024"/>
          <a:stretch>
            <a:fillRect/>
          </a:stretch>
        </p:blipFill>
        <p:spPr bwMode="auto">
          <a:xfrm>
            <a:off x="304801" y="17526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50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Key Stakeholders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05000"/>
            <a:ext cx="8382000" cy="4495800"/>
          </a:xfrm>
        </p:spPr>
        <p:txBody>
          <a:bodyPr/>
          <a:lstStyle/>
          <a:p>
            <a:r>
              <a:rPr lang="en-US" b="1" dirty="0"/>
              <a:t>People of color </a:t>
            </a:r>
            <a:r>
              <a:rPr lang="en-US" dirty="0"/>
              <a:t>are the most direct stakeholders in the elimination of racism and those with the most first-hand experiences with its effects. </a:t>
            </a:r>
          </a:p>
          <a:p>
            <a:endParaRPr lang="en-US" dirty="0"/>
          </a:p>
          <a:p>
            <a:r>
              <a:rPr lang="en-US" dirty="0"/>
              <a:t>Strive to engage stakeholders who have active and authentic connections to their respective communities.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sooner you can engage a diverse mix of stakeholders, the better, so they can help establish the agenda, strategy and leadership.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86700" cy="798323"/>
          </a:xfrm>
          <a:noFill/>
          <a:ln>
            <a:noFill/>
          </a:ln>
        </p:spPr>
        <p:txBody>
          <a:bodyPr/>
          <a:lstStyle/>
          <a:p>
            <a:r>
              <a:rPr lang="en-US" sz="3400" b="1" dirty="0"/>
              <a:t>From Engagement to Empowerment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2600"/>
            <a:ext cx="7904558" cy="4648200"/>
          </a:xfrm>
        </p:spPr>
        <p:txBody>
          <a:bodyPr/>
          <a:lstStyle/>
          <a:p>
            <a:r>
              <a:rPr lang="en-US" b="1" dirty="0"/>
              <a:t>Engagement</a:t>
            </a:r>
            <a:r>
              <a:rPr lang="en-US" dirty="0"/>
              <a:t> may simply involve getting input or limited participation.</a:t>
            </a:r>
          </a:p>
          <a:p>
            <a:endParaRPr lang="en-US" dirty="0"/>
          </a:p>
          <a:p>
            <a:r>
              <a:rPr lang="en-US" b="1" dirty="0"/>
              <a:t>Empowerment</a:t>
            </a:r>
            <a:r>
              <a:rPr lang="en-US" dirty="0"/>
              <a:t> involves taking leadership, making decisions and designing solutions and strategies at every phase of social change efforts. It ensures meaningful participation, voice and ownership.</a:t>
            </a:r>
          </a:p>
        </p:txBody>
      </p:sp>
    </p:spTree>
    <p:extLst>
      <p:ext uri="{BB962C8B-B14F-4D97-AF65-F5344CB8AC3E}">
        <p14:creationId xmlns:p14="http://schemas.microsoft.com/office/powerpoint/2010/main" val="1726890491"/>
      </p:ext>
    </p:extLst>
  </p:cSld>
  <p:clrMapOvr>
    <a:masterClrMapping/>
  </p:clrMapOvr>
</p:sld>
</file>

<file path=ppt/theme/theme1.xml><?xml version="1.0" encoding="utf-8"?>
<a:theme xmlns:a="http://schemas.openxmlformats.org/drawingml/2006/main" name="14_AECF_ColorPalette_Office_r1">
  <a:themeElements>
    <a:clrScheme name="Custom 55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5C5C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00E7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ECF_ColorPalette_Office_r1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5C5C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00E7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ECF_ColorPalette_Office_r1">
  <a:themeElements>
    <a:clrScheme name="Custom 57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5C5C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00E7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AECF_ColorPalette_Office_r1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5C5C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00E7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7384</TotalTime>
  <Words>1063</Words>
  <Application>Microsoft Office PowerPoint</Application>
  <PresentationFormat>On-screen Show (4:3)</PresentationFormat>
  <Paragraphs>208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Courier New</vt:lpstr>
      <vt:lpstr>Knockout 30 Junior Welterwt</vt:lpstr>
      <vt:lpstr>Lucida Grande</vt:lpstr>
      <vt:lpstr>Wingdings</vt:lpstr>
      <vt:lpstr>14_AECF_ColorPalette_Office_r1</vt:lpstr>
      <vt:lpstr>AECF_ColorPalette_Office_r1</vt:lpstr>
      <vt:lpstr>1_AECF_ColorPalette_Office_r1</vt:lpstr>
      <vt:lpstr>2_Office Theme</vt:lpstr>
      <vt:lpstr>6_AECF_ColorPalette_Office_r1</vt:lpstr>
      <vt:lpstr>PowerPoint Presentation</vt:lpstr>
      <vt:lpstr>Why Prioritize Racial Equity?</vt:lpstr>
      <vt:lpstr>Race for Results</vt:lpstr>
      <vt:lpstr>Seven Steps to Advancing  Racial Equity and Inclusion</vt:lpstr>
      <vt:lpstr>Step 1: Establish an Understanding  of Race Equity and Inclusion Principles</vt:lpstr>
      <vt:lpstr>Equality vs. Equity</vt:lpstr>
      <vt:lpstr>Step 2: Engage Affected  Populations and Stakeholders</vt:lpstr>
      <vt:lpstr>Key Stakeholders</vt:lpstr>
      <vt:lpstr>From Engagement to Empowerment</vt:lpstr>
      <vt:lpstr>Stakeholder Engagement Tips</vt:lpstr>
      <vt:lpstr>Using the Stakeholder Analysis Guide</vt:lpstr>
      <vt:lpstr>Step 3: Gather and  Analyze Disaggregated Data</vt:lpstr>
      <vt:lpstr>National Race for Results Index Scores</vt:lpstr>
      <vt:lpstr>Step 4: Conduct Systems Analysis  of Root Causes of Inequities</vt:lpstr>
      <vt:lpstr>About Systems</vt:lpstr>
      <vt:lpstr>Why use a Systems Analysis?</vt:lpstr>
      <vt:lpstr>Using the Systems Analysis Guide</vt:lpstr>
      <vt:lpstr>Step 5: Identify Strategies and Target Resources  to Address Root Causes and Inequities</vt:lpstr>
      <vt:lpstr>Racially Equitable Solutions</vt:lpstr>
      <vt:lpstr>Using the Guide to Developing  Racially Equitable Solutions</vt:lpstr>
      <vt:lpstr>Step 6: Conduct Race Equity Impact Assessment for all Policies and Decision Making</vt:lpstr>
      <vt:lpstr>What are Racial Equity Impact Assessments?</vt:lpstr>
      <vt:lpstr>Using the Race Equity Impact Analysis Guide for Policies &amp; Decision-Making</vt:lpstr>
      <vt:lpstr>Step 7: Continuously Evaluate Effectiveness and Adapt Strategies</vt:lpstr>
      <vt:lpstr>Institutionalizing Equity and Inclusion</vt:lpstr>
      <vt:lpstr>Sustaining and Supporting Success</vt:lpstr>
      <vt:lpstr>In Summary</vt:lpstr>
      <vt:lpstr>In Summary</vt:lpstr>
      <vt:lpstr>A New Operating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Nonet Sykes</dc:creator>
  <cp:lastModifiedBy>Jann Jackson</cp:lastModifiedBy>
  <cp:revision>336</cp:revision>
  <cp:lastPrinted>2015-05-12T03:27:14Z</cp:lastPrinted>
  <dcterms:created xsi:type="dcterms:W3CDTF">2015-05-01T22:16:46Z</dcterms:created>
  <dcterms:modified xsi:type="dcterms:W3CDTF">2017-10-27T14:08:34Z</dcterms:modified>
</cp:coreProperties>
</file>