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1" r:id="rId3"/>
    <p:sldMasterId id="2147483648" r:id="rId4"/>
    <p:sldMasterId id="2147483669" r:id="rId5"/>
    <p:sldMasterId id="2147483677" r:id="rId6"/>
  </p:sldMasterIdLst>
  <p:notesMasterIdLst>
    <p:notesMasterId r:id="rId23"/>
  </p:notesMasterIdLst>
  <p:sldIdLst>
    <p:sldId id="256" r:id="rId7"/>
    <p:sldId id="328" r:id="rId8"/>
    <p:sldId id="262" r:id="rId9"/>
    <p:sldId id="329" r:id="rId10"/>
    <p:sldId id="263" r:id="rId11"/>
    <p:sldId id="264" r:id="rId12"/>
    <p:sldId id="258" r:id="rId13"/>
    <p:sldId id="265" r:id="rId14"/>
    <p:sldId id="266" r:id="rId15"/>
    <p:sldId id="327" r:id="rId16"/>
    <p:sldId id="323" r:id="rId17"/>
    <p:sldId id="325" r:id="rId18"/>
    <p:sldId id="257" r:id="rId19"/>
    <p:sldId id="326" r:id="rId20"/>
    <p:sldId id="324" r:id="rId21"/>
    <p:sldId id="259" r:id="rId2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7B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3175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175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noFill/>
              <a:miter lim="400000"/>
            </a:ln>
          </a:bottom>
          <a:insideH>
            <a:ln w="3175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B8B8B8"/>
              </a:solidFill>
              <a:prstDash val="solid"/>
              <a:miter lim="400000"/>
            </a:ln>
          </a:left>
          <a:right>
            <a:ln w="3175" cap="flat">
              <a:solidFill>
                <a:srgbClr val="B8B8B8"/>
              </a:solidFill>
              <a:prstDash val="solid"/>
              <a:miter lim="400000"/>
            </a:ln>
          </a:right>
          <a:top>
            <a:ln w="3175" cap="flat">
              <a:solidFill>
                <a:srgbClr val="B8B8B8"/>
              </a:solidFill>
              <a:prstDash val="solid"/>
              <a:miter lim="400000"/>
            </a:ln>
          </a:top>
          <a:bottom>
            <a:ln w="3175" cap="flat">
              <a:solidFill>
                <a:srgbClr val="B8B8B8"/>
              </a:solidFill>
              <a:prstDash val="solid"/>
              <a:miter lim="400000"/>
            </a:ln>
          </a:bottom>
          <a:insideH>
            <a:ln w="3175" cap="flat">
              <a:solidFill>
                <a:srgbClr val="B8B8B8"/>
              </a:solidFill>
              <a:prstDash val="solid"/>
              <a:miter lim="400000"/>
            </a:ln>
          </a:insideH>
          <a:insideV>
            <a:ln w="3175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606060"/>
              </a:solidFill>
              <a:prstDash val="solid"/>
              <a:miter lim="400000"/>
            </a:ln>
          </a:left>
          <a:right>
            <a:ln w="3175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606060"/>
              </a:solidFill>
              <a:prstDash val="solid"/>
              <a:miter lim="400000"/>
            </a:ln>
          </a:insideH>
          <a:insideV>
            <a:ln w="3175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929292"/>
              </a:solidFill>
              <a:prstDash val="solid"/>
              <a:miter lim="400000"/>
            </a:ln>
          </a:left>
          <a:right>
            <a:ln w="3175" cap="flat">
              <a:solidFill>
                <a:srgbClr val="929292"/>
              </a:solidFill>
              <a:prstDash val="solid"/>
              <a:miter lim="400000"/>
            </a:ln>
          </a:right>
          <a:top>
            <a:ln w="3175" cap="flat">
              <a:solidFill>
                <a:srgbClr val="606060"/>
              </a:solidFill>
              <a:prstDash val="solid"/>
              <a:miter lim="400000"/>
            </a:ln>
          </a:top>
          <a:bottom>
            <a:ln w="3175" cap="flat">
              <a:solidFill>
                <a:srgbClr val="606060"/>
              </a:solidFill>
              <a:prstDash val="solid"/>
              <a:miter lim="400000"/>
            </a:ln>
          </a:bottom>
          <a:insideH>
            <a:ln w="3175" cap="flat">
              <a:solidFill>
                <a:srgbClr val="929292"/>
              </a:solidFill>
              <a:prstDash val="solid"/>
              <a:miter lim="400000"/>
            </a:ln>
          </a:insideH>
          <a:insideV>
            <a:ln w="3175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3175" cap="flat">
              <a:solidFill>
                <a:srgbClr val="5D5D5D"/>
              </a:solidFill>
              <a:prstDash val="solid"/>
              <a:miter lim="400000"/>
            </a:ln>
          </a:left>
          <a:right>
            <a:ln w="3175" cap="flat">
              <a:solidFill>
                <a:srgbClr val="5D5D5D"/>
              </a:solidFill>
              <a:prstDash val="solid"/>
              <a:miter lim="400000"/>
            </a:ln>
          </a:right>
          <a:top>
            <a:ln w="3175" cap="flat">
              <a:solidFill>
                <a:srgbClr val="5D5D5D"/>
              </a:solidFill>
              <a:prstDash val="solid"/>
              <a:miter lim="400000"/>
            </a:ln>
          </a:top>
          <a:bottom>
            <a:ln w="3175" cap="flat">
              <a:solidFill>
                <a:srgbClr val="5D5D5D"/>
              </a:solidFill>
              <a:prstDash val="solid"/>
              <a:miter lim="400000"/>
            </a:ln>
          </a:bottom>
          <a:insideH>
            <a:ln w="3175" cap="flat">
              <a:solidFill>
                <a:srgbClr val="5D5D5D"/>
              </a:solidFill>
              <a:prstDash val="solid"/>
              <a:miter lim="400000"/>
            </a:ln>
          </a:insideH>
          <a:insideV>
            <a:ln w="3175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A6AAA9"/>
              </a:solidFill>
              <a:prstDash val="solid"/>
              <a:miter lim="400000"/>
            </a:ln>
          </a:left>
          <a:right>
            <a:ln w="3175" cap="flat">
              <a:solidFill>
                <a:srgbClr val="A6AAA9"/>
              </a:solidFill>
              <a:prstDash val="solid"/>
              <a:miter lim="400000"/>
            </a:ln>
          </a:right>
          <a:top>
            <a:ln w="3175" cap="flat">
              <a:solidFill>
                <a:srgbClr val="A6AAA9"/>
              </a:solidFill>
              <a:prstDash val="solid"/>
              <a:miter lim="400000"/>
            </a:ln>
          </a:top>
          <a:bottom>
            <a:ln w="3175" cap="flat">
              <a:solidFill>
                <a:srgbClr val="A6AAA9"/>
              </a:solidFill>
              <a:prstDash val="solid"/>
              <a:miter lim="400000"/>
            </a:ln>
          </a:bottom>
          <a:insideH>
            <a:ln w="3175" cap="flat">
              <a:solidFill>
                <a:srgbClr val="A6AAA9"/>
              </a:solidFill>
              <a:prstDash val="solid"/>
              <a:miter lim="400000"/>
            </a:ln>
          </a:insideH>
          <a:insideV>
            <a:ln w="3175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3175" cap="flat">
              <a:solidFill>
                <a:srgbClr val="FFFFFF"/>
              </a:solidFill>
              <a:prstDash val="solid"/>
              <a:miter lim="400000"/>
            </a:ln>
          </a:left>
          <a:right>
            <a:ln w="3175" cap="flat">
              <a:solidFill>
                <a:srgbClr val="FFFFFF"/>
              </a:solidFill>
              <a:prstDash val="solid"/>
              <a:miter lim="400000"/>
            </a:ln>
          </a:right>
          <a:top>
            <a:ln w="3175" cap="flat">
              <a:solidFill>
                <a:srgbClr val="FFFFFF"/>
              </a:solidFill>
              <a:prstDash val="solid"/>
              <a:miter lim="400000"/>
            </a:ln>
          </a:top>
          <a:bottom>
            <a:ln w="3175" cap="flat">
              <a:solidFill>
                <a:srgbClr val="FFFFFF"/>
              </a:solidFill>
              <a:prstDash val="solid"/>
              <a:miter lim="400000"/>
            </a:ln>
          </a:bottom>
          <a:insideH>
            <a:ln w="3175" cap="flat">
              <a:solidFill>
                <a:srgbClr val="FFFFFF"/>
              </a:solidFill>
              <a:prstDash val="solid"/>
              <a:miter lim="400000"/>
            </a:ln>
          </a:insideH>
          <a:insideV>
            <a:ln w="3175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3175" cap="flat">
              <a:solidFill>
                <a:srgbClr val="000000"/>
              </a:solidFill>
              <a:prstDash val="solid"/>
              <a:miter lim="400000"/>
            </a:ln>
          </a:right>
          <a:top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3175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175" cap="flat">
              <a:solidFill>
                <a:srgbClr val="000000"/>
              </a:solidFill>
              <a:prstDash val="solid"/>
              <a:miter lim="400000"/>
            </a:ln>
          </a:bottom>
          <a:insideH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3175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67"/>
    <p:restoredTop sz="94699"/>
  </p:normalViewPr>
  <p:slideViewPr>
    <p:cSldViewPr snapToGrid="0">
      <p:cViewPr varScale="1">
        <p:scale>
          <a:sx n="51" d="100"/>
          <a:sy n="51" d="100"/>
        </p:scale>
        <p:origin x="640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4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" name="Shape 2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349250" algn="l" rtl="0">
              <a:spcBef>
                <a:spcPts val="0"/>
              </a:spcBef>
              <a:spcAft>
                <a:spcPts val="900"/>
              </a:spcAft>
              <a:buClr>
                <a:srgbClr val="216A95"/>
              </a:buClr>
              <a:buSzPts val="1900"/>
              <a:buFont typeface="Calibri"/>
              <a:buChar char="❖"/>
            </a:pPr>
            <a:endParaRPr lang="en-US" sz="1600" b="1" dirty="0">
              <a:solidFill>
                <a:srgbClr val="22222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600" b="0" i="0" u="none" strike="noStrike" cap="none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US" sz="1600" b="0" i="0" u="none" strike="noStrike" cap="none" dirty="0">
              <a:solidFill>
                <a:srgbClr val="222222"/>
              </a:solidFill>
              <a:highlight>
                <a:srgbClr val="FFFFFF"/>
              </a:highlight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0" name="Google Shape;130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01048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318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C9961E"/>
              </a:buClr>
              <a:buSzPts val="3200"/>
              <a:buChar char="•"/>
            </a:pPr>
            <a:r>
              <a:rPr lang="en-US" sz="3200">
                <a:solidFill>
                  <a:srgbClr val="17365D"/>
                </a:solidFill>
              </a:rPr>
              <a:t>Congress passed Families First Coronavirus Response Act (FFCRA) in March 2020, requiring states to keep most enrollees on Medicaid during the public health emergency (PHE) as a condition of a 6.2 %-point increase in federal funding (FMAP)</a:t>
            </a:r>
            <a:endParaRPr sz="3200">
              <a:solidFill>
                <a:srgbClr val="17365D"/>
              </a:solidFill>
            </a:endParaRPr>
          </a:p>
          <a:p>
            <a:pPr marL="457200" lvl="0" indent="-4318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C9961E"/>
              </a:buClr>
              <a:buSzPts val="3200"/>
              <a:buChar char="•"/>
            </a:pPr>
            <a:r>
              <a:rPr lang="en-US" sz="3200">
                <a:solidFill>
                  <a:srgbClr val="17365D"/>
                </a:solidFill>
              </a:rPr>
              <a:t>The disenrollment freeze resulted in continuous Medicaid enrollment, as long as three years for some enrollees. </a:t>
            </a:r>
            <a:endParaRPr/>
          </a:p>
        </p:txBody>
      </p:sp>
      <p:sp>
        <p:nvSpPr>
          <p:cNvPr id="65" name="Google Shape;6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1" name="Google Shape;7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" name="Google Shape;7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" name="Google Shape;8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384000" cy="9640748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530601" y="10707551"/>
            <a:ext cx="13529494" cy="1220646"/>
          </a:xfrm>
        </p:spPr>
        <p:txBody>
          <a:bodyPr>
            <a:normAutofit/>
          </a:bodyPr>
          <a:lstStyle>
            <a:lvl1pPr marL="0" indent="0" algn="l">
              <a:buNone/>
              <a:defRPr sz="7200" b="1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Title of presentation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1"/>
          </p:nvPr>
        </p:nvSpPr>
        <p:spPr>
          <a:xfrm>
            <a:off x="3531662" y="12105997"/>
            <a:ext cx="13528432" cy="979350"/>
          </a:xfrm>
        </p:spPr>
        <p:txBody>
          <a:bodyPr>
            <a:normAutofit/>
          </a:bodyPr>
          <a:lstStyle>
            <a:lvl1pPr marL="0" indent="0">
              <a:buNone/>
              <a:defRPr sz="3600"/>
            </a:lvl1pPr>
            <a:lvl2pPr marL="914400" indent="0">
              <a:buNone/>
              <a:defRPr/>
            </a:lvl2pPr>
            <a:lvl3pPr marL="1828800" indent="0">
              <a:buNone/>
              <a:defRPr/>
            </a:lvl3pPr>
            <a:lvl4pPr marL="2743200" indent="0">
              <a:buNone/>
              <a:defRPr/>
            </a:lvl4pPr>
            <a:lvl5pPr marL="36576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7961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4384000" cy="557675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31333" y="6680201"/>
            <a:ext cx="21776266" cy="51420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7200" b="1" i="1">
                <a:solidFill>
                  <a:schemeClr val="accent6"/>
                </a:solidFill>
              </a:defRPr>
            </a:lvl1pPr>
            <a:lvl2pPr algn="ctr">
              <a:defRPr i="1">
                <a:solidFill>
                  <a:schemeClr val="accent1"/>
                </a:solidFill>
              </a:defRPr>
            </a:lvl2pPr>
            <a:lvl3pPr algn="ctr">
              <a:defRPr i="1">
                <a:solidFill>
                  <a:schemeClr val="accent1"/>
                </a:solidFill>
              </a:defRPr>
            </a:lvl3pPr>
            <a:lvl4pPr algn="ctr">
              <a:defRPr i="1">
                <a:solidFill>
                  <a:schemeClr val="accent1"/>
                </a:solidFill>
              </a:defRPr>
            </a:lvl4pPr>
            <a:lvl5pPr algn="ctr">
              <a:defRPr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“Click to edit Master text styles”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31332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69291-A384-1346-A27A-D0A1C91B6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148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5200" y="795009"/>
            <a:ext cx="4089400" cy="265417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333" y="3979725"/>
            <a:ext cx="21776266" cy="8109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31332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69291-A384-1346-A27A-D0A1C91B6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511800" y="986271"/>
            <a:ext cx="17830800" cy="2302150"/>
          </a:xfrm>
        </p:spPr>
        <p:txBody>
          <a:bodyPr anchor="b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endParaRPr lang="en-US"/>
          </a:p>
        </p:txBody>
      </p:sp>
      <p:cxnSp>
        <p:nvCxnSpPr>
          <p:cNvPr id="14" name="Straight Connector 13"/>
          <p:cNvCxnSpPr/>
          <p:nvPr userDrawn="1"/>
        </p:nvCxnSpPr>
        <p:spPr>
          <a:xfrm flipV="1">
            <a:off x="5765800" y="3161422"/>
            <a:ext cx="17780000" cy="6164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36319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9652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half" idx="2"/>
          </p:nvPr>
        </p:nvSpPr>
        <p:spPr>
          <a:xfrm>
            <a:off x="116332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31332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69291-A384-1346-A27A-D0A1C91B6C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5200" y="795009"/>
            <a:ext cx="4089400" cy="2654178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5511800" y="986271"/>
            <a:ext cx="17830800" cy="2302150"/>
          </a:xfrm>
        </p:spPr>
        <p:txBody>
          <a:bodyPr anchor="b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endParaRPr lang="en-US"/>
          </a:p>
        </p:txBody>
      </p:sp>
      <p:cxnSp>
        <p:nvCxnSpPr>
          <p:cNvPr id="21" name="Straight Connector 20"/>
          <p:cNvCxnSpPr/>
          <p:nvPr userDrawn="1"/>
        </p:nvCxnSpPr>
        <p:spPr>
          <a:xfrm flipV="1">
            <a:off x="5765800" y="3161422"/>
            <a:ext cx="17780000" cy="6164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1055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5200" y="795009"/>
            <a:ext cx="4089400" cy="2654178"/>
          </a:xfrm>
          <a:prstGeom prst="rect">
            <a:avLst/>
          </a:prstGeom>
        </p:spPr>
      </p:pic>
      <p:sp>
        <p:nvSpPr>
          <p:cNvPr id="3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965200" y="3911600"/>
            <a:ext cx="21742400" cy="6985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31332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69291-A384-1346-A27A-D0A1C91B6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511800" y="986271"/>
            <a:ext cx="17830800" cy="2302150"/>
          </a:xfrm>
        </p:spPr>
        <p:txBody>
          <a:bodyPr anchor="b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 flipV="1">
            <a:off x="5765800" y="3161422"/>
            <a:ext cx="17780000" cy="6164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0789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8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24384000" cy="5576750"/>
          </a:xfrm>
          <a:solidFill>
            <a:schemeClr val="tx2">
              <a:lumMod val="20000"/>
              <a:lumOff val="80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31333" y="6680201"/>
            <a:ext cx="21776266" cy="51420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7200" b="1" i="1">
                <a:solidFill>
                  <a:schemeClr val="accent1"/>
                </a:solidFill>
              </a:defRPr>
            </a:lvl1pPr>
            <a:lvl2pPr algn="ctr">
              <a:defRPr i="1">
                <a:solidFill>
                  <a:schemeClr val="accent1"/>
                </a:solidFill>
              </a:defRPr>
            </a:lvl2pPr>
            <a:lvl3pPr algn="ctr">
              <a:defRPr i="1">
                <a:solidFill>
                  <a:schemeClr val="accent1"/>
                </a:solidFill>
              </a:defRPr>
            </a:lvl3pPr>
            <a:lvl4pPr algn="ctr">
              <a:defRPr i="1">
                <a:solidFill>
                  <a:schemeClr val="accent1"/>
                </a:solidFill>
              </a:defRPr>
            </a:lvl4pPr>
            <a:lvl5pPr algn="ctr">
              <a:defRPr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“Click to edit Master text styles”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31332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69291-A384-1346-A27A-D0A1C91B6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72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332" y="3979725"/>
            <a:ext cx="22614468" cy="8109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736600" y="986271"/>
            <a:ext cx="22809200" cy="2302150"/>
          </a:xfrm>
        </p:spPr>
        <p:txBody>
          <a:bodyPr anchor="b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endParaRPr lang="en-US"/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31332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69291-A384-1346-A27A-D0A1C91B6C3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4" name="Straight Connector 3"/>
          <p:cNvCxnSpPr/>
          <p:nvPr userDrawn="1"/>
        </p:nvCxnSpPr>
        <p:spPr>
          <a:xfrm flipV="1">
            <a:off x="990600" y="3144869"/>
            <a:ext cx="22555200" cy="7819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01494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31333" y="6680201"/>
            <a:ext cx="21776266" cy="5142050"/>
          </a:xfrm>
        </p:spPr>
        <p:txBody>
          <a:bodyPr anchor="ctr">
            <a:normAutofit/>
          </a:bodyPr>
          <a:lstStyle>
            <a:lvl1pPr marL="0" indent="0" algn="ctr">
              <a:buNone/>
              <a:defRPr sz="7200" b="1" i="1">
                <a:solidFill>
                  <a:schemeClr val="accent1"/>
                </a:solidFill>
              </a:defRPr>
            </a:lvl1pPr>
            <a:lvl2pPr algn="ctr">
              <a:defRPr i="1">
                <a:solidFill>
                  <a:schemeClr val="accent1"/>
                </a:solidFill>
              </a:defRPr>
            </a:lvl2pPr>
            <a:lvl3pPr algn="ctr">
              <a:defRPr i="1">
                <a:solidFill>
                  <a:schemeClr val="accent1"/>
                </a:solidFill>
              </a:defRPr>
            </a:lvl3pPr>
            <a:lvl4pPr algn="ctr">
              <a:defRPr i="1">
                <a:solidFill>
                  <a:schemeClr val="accent1"/>
                </a:solidFill>
              </a:defRPr>
            </a:lvl4pPr>
            <a:lvl5pPr algn="ctr">
              <a:defRPr i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“Click to edit Master text styles”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31332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69291-A384-1346-A27A-D0A1C91B6C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alphaModFix amt="7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1"/>
          <a:stretch/>
        </p:blipFill>
        <p:spPr>
          <a:xfrm>
            <a:off x="-279400" y="1018178"/>
            <a:ext cx="25831800" cy="780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490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839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AES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" name="Body Level One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398" y="11519296"/>
            <a:ext cx="374060" cy="379927"/>
          </a:xfrm>
          <a:prstGeom prst="rect">
            <a:avLst/>
          </a:prstGeom>
        </p:spPr>
        <p:txBody>
          <a:bodyPr/>
          <a:lstStyle>
            <a:lvl1pPr algn="ctr">
              <a:defRPr sz="180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50800" y="-279400"/>
            <a:ext cx="24434800" cy="12242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alphaModFix am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1"/>
          <a:stretch/>
        </p:blipFill>
        <p:spPr>
          <a:xfrm>
            <a:off x="-279400" y="1018178"/>
            <a:ext cx="25831800" cy="7802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2443" y="4315098"/>
            <a:ext cx="22321158" cy="4674868"/>
          </a:xfrm>
        </p:spPr>
        <p:txBody>
          <a:bodyPr anchor="b">
            <a:normAutofit/>
          </a:bodyPr>
          <a:lstStyle>
            <a:lvl1pPr>
              <a:defRPr sz="9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2443" y="8989967"/>
            <a:ext cx="22321158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16287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2194560" y="573207"/>
            <a:ext cx="20116800" cy="2901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16A95"/>
              </a:buClr>
              <a:buSzPts val="48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2194560" y="3691468"/>
            <a:ext cx="20116800" cy="804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914400" lvl="0" indent="-68580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SzPts val="1800"/>
              <a:buChar char=" "/>
              <a:defRPr/>
            </a:lvl1pPr>
            <a:lvl2pPr marL="1828800" lvl="1" indent="-685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2pPr>
            <a:lvl3pPr marL="2743200" lvl="2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◦"/>
              <a:defRPr/>
            </a:lvl3pPr>
            <a:lvl4pPr marL="3657600" lvl="3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◦"/>
              <a:defRPr/>
            </a:lvl4pPr>
            <a:lvl5pPr marL="4572000" lvl="4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◦"/>
              <a:defRPr/>
            </a:lvl5pPr>
            <a:lvl6pPr marL="5486400" lvl="5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◦"/>
              <a:defRPr/>
            </a:lvl6pPr>
            <a:lvl7pPr marL="6400800" lvl="6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◦"/>
              <a:defRPr/>
            </a:lvl7pPr>
            <a:lvl8pPr marL="7315200" lvl="7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◦"/>
              <a:defRPr/>
            </a:lvl8pPr>
            <a:lvl9pPr marL="8229600" lvl="8" indent="-685800" algn="l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2194561" y="12919571"/>
            <a:ext cx="494454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171470" y="11612811"/>
            <a:ext cx="964560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D-R-A-F-T</a:t>
            </a:r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19800917" y="12919571"/>
            <a:ext cx="262405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85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2194560" y="573207"/>
            <a:ext cx="20116800" cy="2901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16A9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2194560" y="3692104"/>
            <a:ext cx="9875520" cy="1472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914400" lvl="0" indent="-45720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SzPts val="2000"/>
              <a:buNone/>
              <a:defRPr sz="4000" b="0" cap="none">
                <a:solidFill>
                  <a:schemeClr val="dk2"/>
                </a:solidFill>
              </a:defRPr>
            </a:lvl1pPr>
            <a:lvl2pPr marL="1828800" lvl="1" indent="-457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4000" b="1"/>
            </a:lvl2pPr>
            <a:lvl3pPr marL="2743200" lvl="2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3600" b="1"/>
            </a:lvl3pPr>
            <a:lvl4pPr marL="3657600" lvl="3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3200" b="1"/>
            </a:lvl4pPr>
            <a:lvl5pPr marL="4572000" lvl="4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3200" b="1"/>
            </a:lvl5pPr>
            <a:lvl6pPr marL="5486400" lvl="5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3200" b="1"/>
            </a:lvl6pPr>
            <a:lvl7pPr marL="6400800" lvl="6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3200" b="1"/>
            </a:lvl7pPr>
            <a:lvl8pPr marL="7315200" lvl="7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3200" b="1"/>
            </a:lvl8pPr>
            <a:lvl9pPr marL="8229600" lvl="8" indent="-457200" algn="l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SzPts val="1600"/>
              <a:buNone/>
              <a:defRPr sz="32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2194560" y="5164668"/>
            <a:ext cx="9875520" cy="67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914400" lvl="0" indent="-68580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SzPts val="1800"/>
              <a:buChar char=" "/>
              <a:defRPr/>
            </a:lvl1pPr>
            <a:lvl2pPr marL="1828800" lvl="1" indent="-685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2pPr>
            <a:lvl3pPr marL="2743200" lvl="2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◦"/>
              <a:defRPr/>
            </a:lvl3pPr>
            <a:lvl4pPr marL="3657600" lvl="3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◦"/>
              <a:defRPr/>
            </a:lvl4pPr>
            <a:lvl5pPr marL="4572000" lvl="4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◦"/>
              <a:defRPr/>
            </a:lvl5pPr>
            <a:lvl6pPr marL="5486400" lvl="5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◦"/>
              <a:defRPr/>
            </a:lvl6pPr>
            <a:lvl7pPr marL="6400800" lvl="6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◦"/>
              <a:defRPr/>
            </a:lvl7pPr>
            <a:lvl8pPr marL="7315200" lvl="7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◦"/>
              <a:defRPr/>
            </a:lvl8pPr>
            <a:lvl9pPr marL="8229600" lvl="8" indent="-685800" algn="l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12435840" y="3692104"/>
            <a:ext cx="9875520" cy="1472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914400" lvl="0" indent="-45720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SzPts val="2000"/>
              <a:buNone/>
              <a:defRPr sz="4000" b="0" cap="none">
                <a:solidFill>
                  <a:schemeClr val="dk2"/>
                </a:solidFill>
              </a:defRPr>
            </a:lvl1pPr>
            <a:lvl2pPr marL="1828800" lvl="1" indent="-457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2000"/>
              <a:buNone/>
              <a:defRPr sz="4000" b="1"/>
            </a:lvl2pPr>
            <a:lvl3pPr marL="2743200" lvl="2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None/>
              <a:defRPr sz="3600" b="1"/>
            </a:lvl3pPr>
            <a:lvl4pPr marL="3657600" lvl="3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3200" b="1"/>
            </a:lvl4pPr>
            <a:lvl5pPr marL="4572000" lvl="4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3200" b="1"/>
            </a:lvl5pPr>
            <a:lvl6pPr marL="5486400" lvl="5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3200" b="1"/>
            </a:lvl6pPr>
            <a:lvl7pPr marL="6400800" lvl="6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3200" b="1"/>
            </a:lvl7pPr>
            <a:lvl8pPr marL="7315200" lvl="7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600"/>
              <a:buNone/>
              <a:defRPr sz="3200" b="1"/>
            </a:lvl8pPr>
            <a:lvl9pPr marL="8229600" lvl="8" indent="-457200" algn="l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SzPts val="1600"/>
              <a:buNone/>
              <a:defRPr sz="32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12435840" y="5164668"/>
            <a:ext cx="9875520" cy="67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914400" lvl="0" indent="-68580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SzPts val="1800"/>
              <a:buChar char=" "/>
              <a:defRPr/>
            </a:lvl1pPr>
            <a:lvl2pPr marL="1828800" lvl="1" indent="-685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2pPr>
            <a:lvl3pPr marL="2743200" lvl="2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◦"/>
              <a:defRPr/>
            </a:lvl3pPr>
            <a:lvl4pPr marL="3657600" lvl="3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◦"/>
              <a:defRPr/>
            </a:lvl4pPr>
            <a:lvl5pPr marL="4572000" lvl="4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◦"/>
              <a:defRPr/>
            </a:lvl5pPr>
            <a:lvl6pPr marL="5486400" lvl="5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◦"/>
              <a:defRPr/>
            </a:lvl6pPr>
            <a:lvl7pPr marL="6400800" lvl="6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◦"/>
              <a:defRPr/>
            </a:lvl7pPr>
            <a:lvl8pPr marL="7315200" lvl="7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◦"/>
              <a:defRPr/>
            </a:lvl8pPr>
            <a:lvl9pPr marL="8229600" lvl="8" indent="-685800" algn="l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2194561" y="12919571"/>
            <a:ext cx="494454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171470" y="11612811"/>
            <a:ext cx="964560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D-R-A-F-T</a:t>
            </a:r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19800917" y="12919571"/>
            <a:ext cx="262405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6856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2194560" y="573207"/>
            <a:ext cx="20116800" cy="2901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16A9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2194561" y="12919571"/>
            <a:ext cx="494454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171470" y="11612811"/>
            <a:ext cx="964560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D-R-A-F-T</a:t>
            </a:r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19800917" y="12919571"/>
            <a:ext cx="262405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287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/>
          <p:nvPr/>
        </p:nvSpPr>
        <p:spPr>
          <a:xfrm>
            <a:off x="6351" y="11953846"/>
            <a:ext cx="24377650" cy="128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8"/>
          <p:cNvSpPr txBox="1">
            <a:spLocks noGrp="1"/>
          </p:cNvSpPr>
          <p:nvPr>
            <p:ph type="dt" idx="10"/>
          </p:nvPr>
        </p:nvSpPr>
        <p:spPr>
          <a:xfrm>
            <a:off x="2194561" y="12919571"/>
            <a:ext cx="494454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ftr" idx="11"/>
          </p:nvPr>
        </p:nvSpPr>
        <p:spPr>
          <a:xfrm>
            <a:off x="171470" y="11612811"/>
            <a:ext cx="964560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D-R-A-F-T</a:t>
            </a:r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19800917" y="12919571"/>
            <a:ext cx="262405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9" name="Google Shape;59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1470" y="12213514"/>
            <a:ext cx="18312868" cy="1412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106311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icture with Caption" type="picTx">
  <p:cSld name="Picture with Caption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/>
          <p:nvPr/>
        </p:nvSpPr>
        <p:spPr>
          <a:xfrm>
            <a:off x="1" y="9906000"/>
            <a:ext cx="24377650" cy="3810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0"/>
          <p:cNvSpPr/>
          <p:nvPr/>
        </p:nvSpPr>
        <p:spPr>
          <a:xfrm>
            <a:off x="31" y="9830152"/>
            <a:ext cx="24377650" cy="128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0"/>
          <p:cNvSpPr txBox="1">
            <a:spLocks noGrp="1"/>
          </p:cNvSpPr>
          <p:nvPr>
            <p:ph type="title"/>
          </p:nvPr>
        </p:nvSpPr>
        <p:spPr>
          <a:xfrm>
            <a:off x="2194560" y="10149840"/>
            <a:ext cx="20226528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  <a:defRPr sz="7200" b="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0"/>
          <p:cNvSpPr>
            <a:spLocks noGrp="1"/>
          </p:cNvSpPr>
          <p:nvPr>
            <p:ph type="pic" idx="2"/>
          </p:nvPr>
        </p:nvSpPr>
        <p:spPr>
          <a:xfrm>
            <a:off x="31" y="0"/>
            <a:ext cx="24383970" cy="9830152"/>
          </a:xfrm>
          <a:prstGeom prst="rect">
            <a:avLst/>
          </a:prstGeom>
          <a:noFill/>
          <a:ln>
            <a:noFill/>
          </a:ln>
        </p:spPr>
      </p:sp>
      <p:sp>
        <p:nvSpPr>
          <p:cNvPr id="74" name="Google Shape;74;p10"/>
          <p:cNvSpPr txBox="1">
            <a:spLocks noGrp="1"/>
          </p:cNvSpPr>
          <p:nvPr>
            <p:ph type="body" idx="1"/>
          </p:nvPr>
        </p:nvSpPr>
        <p:spPr>
          <a:xfrm>
            <a:off x="2194560" y="11814046"/>
            <a:ext cx="20226528" cy="1188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marL="914400" lvl="0" indent="-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3000">
                <a:solidFill>
                  <a:srgbClr val="FFFFFF"/>
                </a:solidFill>
              </a:defRPr>
            </a:lvl1pPr>
            <a:lvl2pPr marL="1828800" lvl="1" indent="-4572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200"/>
              <a:buNone/>
              <a:defRPr sz="2400"/>
            </a:lvl2pPr>
            <a:lvl3pPr marL="2743200" lvl="2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000"/>
              <a:buNone/>
              <a:defRPr sz="2000"/>
            </a:lvl3pPr>
            <a:lvl4pPr marL="3657600" lvl="3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1800"/>
            </a:lvl4pPr>
            <a:lvl5pPr marL="4572000" lvl="4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1800"/>
            </a:lvl5pPr>
            <a:lvl6pPr marL="5486400" lvl="5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1800"/>
            </a:lvl6pPr>
            <a:lvl7pPr marL="6400800" lvl="6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1800"/>
            </a:lvl7pPr>
            <a:lvl8pPr marL="7315200" lvl="7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900"/>
              <a:buNone/>
              <a:defRPr sz="1800"/>
            </a:lvl8pPr>
            <a:lvl9pPr marL="8229600" lvl="8" indent="-457200" algn="l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SzPts val="900"/>
              <a:buNone/>
              <a:defRPr sz="1800"/>
            </a:lvl9pPr>
          </a:lstStyle>
          <a:p>
            <a:endParaRPr/>
          </a:p>
        </p:txBody>
      </p:sp>
      <p:sp>
        <p:nvSpPr>
          <p:cNvPr id="75" name="Google Shape;75;p10"/>
          <p:cNvSpPr txBox="1">
            <a:spLocks noGrp="1"/>
          </p:cNvSpPr>
          <p:nvPr>
            <p:ph type="dt" idx="10"/>
          </p:nvPr>
        </p:nvSpPr>
        <p:spPr>
          <a:xfrm>
            <a:off x="2194561" y="12919571"/>
            <a:ext cx="494454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0"/>
          <p:cNvSpPr txBox="1">
            <a:spLocks noGrp="1"/>
          </p:cNvSpPr>
          <p:nvPr>
            <p:ph type="ftr" idx="11"/>
          </p:nvPr>
        </p:nvSpPr>
        <p:spPr>
          <a:xfrm>
            <a:off x="171470" y="11612811"/>
            <a:ext cx="964560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D-R-A-F-T</a:t>
            </a:r>
            <a:endParaRPr/>
          </a:p>
        </p:txBody>
      </p:sp>
      <p:sp>
        <p:nvSpPr>
          <p:cNvPr id="77" name="Google Shape;77;p10"/>
          <p:cNvSpPr txBox="1">
            <a:spLocks noGrp="1"/>
          </p:cNvSpPr>
          <p:nvPr>
            <p:ph type="sldNum" idx="12"/>
          </p:nvPr>
        </p:nvSpPr>
        <p:spPr>
          <a:xfrm>
            <a:off x="19800917" y="12919571"/>
            <a:ext cx="262405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9275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1"/>
          <p:cNvSpPr txBox="1">
            <a:spLocks noGrp="1"/>
          </p:cNvSpPr>
          <p:nvPr>
            <p:ph type="title"/>
          </p:nvPr>
        </p:nvSpPr>
        <p:spPr>
          <a:xfrm>
            <a:off x="2194560" y="573207"/>
            <a:ext cx="20116800" cy="2901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16A9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1"/>
          <p:cNvSpPr txBox="1">
            <a:spLocks noGrp="1"/>
          </p:cNvSpPr>
          <p:nvPr>
            <p:ph type="body" idx="1"/>
          </p:nvPr>
        </p:nvSpPr>
        <p:spPr>
          <a:xfrm rot="5400000">
            <a:off x="8229600" y="-2343572"/>
            <a:ext cx="8046720" cy="201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914400" lvl="0" indent="-68580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SzPts val="1800"/>
              <a:buChar char=" "/>
              <a:defRPr/>
            </a:lvl1pPr>
            <a:lvl2pPr marL="1828800" lvl="1" indent="-685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2pPr>
            <a:lvl3pPr marL="2743200" lvl="2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◦"/>
              <a:defRPr/>
            </a:lvl3pPr>
            <a:lvl4pPr marL="3657600" lvl="3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◦"/>
              <a:defRPr/>
            </a:lvl4pPr>
            <a:lvl5pPr marL="4572000" lvl="4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◦"/>
              <a:defRPr/>
            </a:lvl5pPr>
            <a:lvl6pPr marL="5486400" lvl="5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◦"/>
              <a:defRPr/>
            </a:lvl6pPr>
            <a:lvl7pPr marL="6400800" lvl="6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◦"/>
              <a:defRPr/>
            </a:lvl7pPr>
            <a:lvl8pPr marL="7315200" lvl="7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◦"/>
              <a:defRPr/>
            </a:lvl8pPr>
            <a:lvl9pPr marL="8229600" lvl="8" indent="-685800" algn="l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81" name="Google Shape;81;p11"/>
          <p:cNvSpPr txBox="1">
            <a:spLocks noGrp="1"/>
          </p:cNvSpPr>
          <p:nvPr>
            <p:ph type="dt" idx="10"/>
          </p:nvPr>
        </p:nvSpPr>
        <p:spPr>
          <a:xfrm>
            <a:off x="2194561" y="12919571"/>
            <a:ext cx="494454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1"/>
          <p:cNvSpPr txBox="1">
            <a:spLocks noGrp="1"/>
          </p:cNvSpPr>
          <p:nvPr>
            <p:ph type="ftr" idx="11"/>
          </p:nvPr>
        </p:nvSpPr>
        <p:spPr>
          <a:xfrm>
            <a:off x="171470" y="11612811"/>
            <a:ext cx="964560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D-R-A-F-T</a:t>
            </a:r>
            <a:endParaRPr/>
          </a:p>
        </p:txBody>
      </p:sp>
      <p:sp>
        <p:nvSpPr>
          <p:cNvPr id="83" name="Google Shape;83;p11"/>
          <p:cNvSpPr txBox="1">
            <a:spLocks noGrp="1"/>
          </p:cNvSpPr>
          <p:nvPr>
            <p:ph type="sldNum" idx="12"/>
          </p:nvPr>
        </p:nvSpPr>
        <p:spPr>
          <a:xfrm>
            <a:off x="19800917" y="12919571"/>
            <a:ext cx="262405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9956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 Title and Text" type="vertTitleAndTx">
  <p:cSld name="Vertical Title and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2"/>
          <p:cNvSpPr/>
          <p:nvPr/>
        </p:nvSpPr>
        <p:spPr>
          <a:xfrm>
            <a:off x="6351" y="12801600"/>
            <a:ext cx="24377650" cy="914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2"/>
          <p:cNvSpPr/>
          <p:nvPr/>
        </p:nvSpPr>
        <p:spPr>
          <a:xfrm>
            <a:off x="31" y="12668632"/>
            <a:ext cx="24377650" cy="128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2"/>
          <p:cNvSpPr txBox="1">
            <a:spLocks noGrp="1"/>
          </p:cNvSpPr>
          <p:nvPr>
            <p:ph type="title"/>
          </p:nvPr>
        </p:nvSpPr>
        <p:spPr>
          <a:xfrm rot="5400000">
            <a:off x="14321281" y="3958078"/>
            <a:ext cx="11514842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16A95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2"/>
          <p:cNvSpPr txBox="1">
            <a:spLocks noGrp="1"/>
          </p:cNvSpPr>
          <p:nvPr>
            <p:ph type="body" idx="1"/>
          </p:nvPr>
        </p:nvSpPr>
        <p:spPr>
          <a:xfrm rot="5400000">
            <a:off x="3653278" y="-1147322"/>
            <a:ext cx="11514844" cy="1546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0" rIns="45700" bIns="0" anchor="t" anchorCtr="0">
            <a:normAutofit/>
          </a:bodyPr>
          <a:lstStyle>
            <a:lvl1pPr marL="914400" lvl="0" indent="-685800" algn="l">
              <a:lnSpc>
                <a:spcPct val="90000"/>
              </a:lnSpc>
              <a:spcBef>
                <a:spcPts val="2400"/>
              </a:spcBef>
              <a:spcAft>
                <a:spcPts val="0"/>
              </a:spcAft>
              <a:buSzPts val="1800"/>
              <a:buChar char=" "/>
              <a:defRPr/>
            </a:lvl1pPr>
            <a:lvl2pPr marL="1828800" lvl="1" indent="-685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◦"/>
              <a:defRPr/>
            </a:lvl2pPr>
            <a:lvl3pPr marL="2743200" lvl="2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◦"/>
              <a:defRPr/>
            </a:lvl3pPr>
            <a:lvl4pPr marL="3657600" lvl="3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◦"/>
              <a:defRPr/>
            </a:lvl4pPr>
            <a:lvl5pPr marL="4572000" lvl="4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◦"/>
              <a:defRPr/>
            </a:lvl5pPr>
            <a:lvl6pPr marL="5486400" lvl="5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◦"/>
              <a:defRPr/>
            </a:lvl6pPr>
            <a:lvl7pPr marL="6400800" lvl="6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◦"/>
              <a:defRPr/>
            </a:lvl7pPr>
            <a:lvl8pPr marL="7315200" lvl="7" indent="-6858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1800"/>
              <a:buChar char="◦"/>
              <a:defRPr/>
            </a:lvl8pPr>
            <a:lvl9pPr marL="8229600" lvl="8" indent="-685800" algn="l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89" name="Google Shape;89;p12"/>
          <p:cNvSpPr txBox="1">
            <a:spLocks noGrp="1"/>
          </p:cNvSpPr>
          <p:nvPr>
            <p:ph type="dt" idx="10"/>
          </p:nvPr>
        </p:nvSpPr>
        <p:spPr>
          <a:xfrm>
            <a:off x="2194561" y="12919571"/>
            <a:ext cx="494454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2"/>
          <p:cNvSpPr txBox="1">
            <a:spLocks noGrp="1"/>
          </p:cNvSpPr>
          <p:nvPr>
            <p:ph type="ftr" idx="11"/>
          </p:nvPr>
        </p:nvSpPr>
        <p:spPr>
          <a:xfrm>
            <a:off x="171470" y="11612811"/>
            <a:ext cx="964560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D-R-A-F-T</a:t>
            </a:r>
            <a:endParaRPr/>
          </a:p>
        </p:txBody>
      </p:sp>
      <p:sp>
        <p:nvSpPr>
          <p:cNvPr id="91" name="Google Shape;91;p12"/>
          <p:cNvSpPr txBox="1">
            <a:spLocks noGrp="1"/>
          </p:cNvSpPr>
          <p:nvPr>
            <p:ph type="sldNum" idx="12"/>
          </p:nvPr>
        </p:nvSpPr>
        <p:spPr>
          <a:xfrm>
            <a:off x="19800917" y="12919571"/>
            <a:ext cx="262405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8045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13;p2"/>
          <p:cNvPicPr preferRelativeResize="0"/>
          <p:nvPr/>
        </p:nvPicPr>
        <p:blipFill rotWithShape="1">
          <a:blip r:embed="rId2">
            <a:alphaModFix/>
          </a:blip>
          <a:srcRect t="3810" b="26067"/>
          <a:stretch/>
        </p:blipFill>
        <p:spPr>
          <a:xfrm>
            <a:off x="-304800" y="0"/>
            <a:ext cx="24993600" cy="1402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3657600" y="7772400"/>
            <a:ext cx="170688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80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90000"/>
              </a:lnSpc>
              <a:spcBef>
                <a:spcPts val="112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506187" y="391886"/>
            <a:ext cx="10107386" cy="4033156"/>
          </a:xfrm>
          <a:prstGeom prst="rect">
            <a:avLst/>
          </a:prstGeom>
          <a:solidFill>
            <a:srgbClr val="0C2E63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" name="Google Shape;16;p2"/>
          <p:cNvGrpSpPr/>
          <p:nvPr/>
        </p:nvGrpSpPr>
        <p:grpSpPr>
          <a:xfrm>
            <a:off x="1" y="565344"/>
            <a:ext cx="10107386" cy="3487532"/>
            <a:chOff x="0" y="282672"/>
            <a:chExt cx="5053693" cy="1743766"/>
          </a:xfrm>
        </p:grpSpPr>
        <p:pic>
          <p:nvPicPr>
            <p:cNvPr id="17" name="Google Shape;1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282672"/>
              <a:ext cx="5053693" cy="174376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18;p2"/>
            <p:cNvSpPr/>
            <p:nvPr/>
          </p:nvSpPr>
          <p:spPr>
            <a:xfrm>
              <a:off x="508000" y="1049292"/>
              <a:ext cx="228600" cy="2286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7401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1219200" y="914400"/>
            <a:ext cx="21945600" cy="192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3600"/>
              <a:buFont typeface="Helvetica Neue"/>
              <a:buNone/>
              <a:defRPr b="0" i="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1219200" y="3200402"/>
            <a:ext cx="21945600" cy="86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863600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Clr>
                <a:srgbClr val="C9961E"/>
              </a:buClr>
              <a:buSzPts val="3200"/>
              <a:buFont typeface="Arial"/>
              <a:buChar char="•"/>
              <a:defRPr b="0" i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828800" lvl="1" indent="-812800" algn="l">
              <a:lnSpc>
                <a:spcPct val="90000"/>
              </a:lnSpc>
              <a:spcBef>
                <a:spcPts val="1120"/>
              </a:spcBef>
              <a:spcAft>
                <a:spcPts val="0"/>
              </a:spcAft>
              <a:buClr>
                <a:srgbClr val="C9961E"/>
              </a:buClr>
              <a:buSzPts val="2800"/>
              <a:buFont typeface="NTR"/>
              <a:buChar char="-"/>
              <a:defRPr>
                <a:solidFill>
                  <a:srgbClr val="17365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2743200" lvl="2" indent="-762000" algn="l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Clr>
                <a:srgbClr val="C9961E"/>
              </a:buClr>
              <a:buSzPts val="2400"/>
              <a:buFont typeface="Noto Sans Symbols"/>
              <a:buChar char="▪"/>
              <a:defRPr>
                <a:solidFill>
                  <a:srgbClr val="17365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3657600" lvl="3" indent="-711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C9961E"/>
              </a:buClr>
              <a:buSzPts val="2000"/>
              <a:buFont typeface="Arial"/>
              <a:buChar char="•"/>
              <a:defRPr>
                <a:solidFill>
                  <a:srgbClr val="17365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4572000" lvl="4" indent="-711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C9961E"/>
              </a:buClr>
              <a:buSzPts val="2000"/>
              <a:buFont typeface="NTR"/>
              <a:buChar char="-"/>
              <a:defRPr>
                <a:solidFill>
                  <a:srgbClr val="17365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5486400" lvl="5" indent="-685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ftr" idx="11"/>
          </p:nvPr>
        </p:nvSpPr>
        <p:spPr>
          <a:xfrm>
            <a:off x="10393811" y="12578455"/>
            <a:ext cx="951979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20780096" y="12610559"/>
            <a:ext cx="2384704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4" name="Google Shape;24;p3"/>
          <p:cNvSpPr/>
          <p:nvPr/>
        </p:nvSpPr>
        <p:spPr>
          <a:xfrm>
            <a:off x="0" y="0"/>
            <a:ext cx="24384000" cy="762000"/>
          </a:xfrm>
          <a:prstGeom prst="rect">
            <a:avLst/>
          </a:prstGeom>
          <a:solidFill>
            <a:srgbClr val="17365D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" name="Google Shape;25;p3"/>
          <p:cNvCxnSpPr/>
          <p:nvPr/>
        </p:nvCxnSpPr>
        <p:spPr>
          <a:xfrm>
            <a:off x="406400" y="12039600"/>
            <a:ext cx="23368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6" name="Google Shape;26;p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568" y="12361998"/>
            <a:ext cx="4835072" cy="10782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75668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1219200" y="762000"/>
            <a:ext cx="21945600" cy="2073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3600"/>
              <a:buFont typeface="Helvetica Neue"/>
              <a:buNone/>
              <a:defRPr>
                <a:solidFill>
                  <a:srgbClr val="17365D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1219200" y="3200402"/>
            <a:ext cx="10769600" cy="85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812800" algn="l">
              <a:lnSpc>
                <a:spcPct val="90000"/>
              </a:lnSpc>
              <a:spcBef>
                <a:spcPts val="1120"/>
              </a:spcBef>
              <a:spcAft>
                <a:spcPts val="0"/>
              </a:spcAft>
              <a:buClr>
                <a:srgbClr val="C9961E"/>
              </a:buClr>
              <a:buSzPts val="2800"/>
              <a:buChar char="•"/>
              <a:defRPr sz="5600">
                <a:solidFill>
                  <a:srgbClr val="17365D"/>
                </a:solidFill>
              </a:defRPr>
            </a:lvl1pPr>
            <a:lvl2pPr marL="1828800" lvl="1" indent="-762000" algn="l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Clr>
                <a:srgbClr val="C9961E"/>
              </a:buClr>
              <a:buSzPts val="2400"/>
              <a:buChar char="–"/>
              <a:defRPr sz="4800">
                <a:solidFill>
                  <a:srgbClr val="17365D"/>
                </a:solidFill>
              </a:defRPr>
            </a:lvl2pPr>
            <a:lvl3pPr marL="2743200" lvl="2" indent="-711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C9961E"/>
              </a:buClr>
              <a:buSzPts val="2000"/>
              <a:buFont typeface="Noto Sans Symbols"/>
              <a:buChar char="▪"/>
              <a:defRPr sz="4000">
                <a:solidFill>
                  <a:srgbClr val="17365D"/>
                </a:solidFill>
              </a:defRPr>
            </a:lvl3pPr>
            <a:lvl4pPr marL="3657600" lvl="3" indent="-68580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C9961E"/>
              </a:buClr>
              <a:buSzPts val="1800"/>
              <a:buFont typeface="Arial"/>
              <a:buChar char="•"/>
              <a:defRPr sz="3600">
                <a:solidFill>
                  <a:srgbClr val="17365D"/>
                </a:solidFill>
              </a:defRPr>
            </a:lvl4pPr>
            <a:lvl5pPr marL="4572000" lvl="4" indent="-68580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C9961E"/>
              </a:buClr>
              <a:buSzPts val="1800"/>
              <a:buFont typeface="NTR"/>
              <a:buChar char="-"/>
              <a:defRPr sz="3600">
                <a:solidFill>
                  <a:srgbClr val="17365D"/>
                </a:solidFill>
              </a:defRPr>
            </a:lvl5pPr>
            <a:lvl6pPr marL="5486400" lvl="5" indent="-685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3600"/>
            </a:lvl6pPr>
            <a:lvl7pPr marL="6400800" lvl="6" indent="-685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3600"/>
            </a:lvl7pPr>
            <a:lvl8pPr marL="7315200" lvl="7" indent="-685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3600"/>
            </a:lvl8pPr>
            <a:lvl9pPr marL="8229600" lvl="8" indent="-685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3600"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2"/>
          </p:nvPr>
        </p:nvSpPr>
        <p:spPr>
          <a:xfrm>
            <a:off x="12395200" y="3200402"/>
            <a:ext cx="10769600" cy="85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812800" algn="l">
              <a:lnSpc>
                <a:spcPct val="90000"/>
              </a:lnSpc>
              <a:spcBef>
                <a:spcPts val="1120"/>
              </a:spcBef>
              <a:spcAft>
                <a:spcPts val="0"/>
              </a:spcAft>
              <a:buClr>
                <a:srgbClr val="C9961E"/>
              </a:buClr>
              <a:buSzPts val="2800"/>
              <a:buChar char="•"/>
              <a:defRPr sz="5600">
                <a:solidFill>
                  <a:srgbClr val="17365D"/>
                </a:solidFill>
              </a:defRPr>
            </a:lvl1pPr>
            <a:lvl2pPr marL="1828800" lvl="1" indent="-762000" algn="l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Clr>
                <a:srgbClr val="C9961E"/>
              </a:buClr>
              <a:buSzPts val="2400"/>
              <a:buChar char="–"/>
              <a:defRPr sz="4800">
                <a:solidFill>
                  <a:srgbClr val="17365D"/>
                </a:solidFill>
              </a:defRPr>
            </a:lvl2pPr>
            <a:lvl3pPr marL="2743200" lvl="2" indent="-711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C9961E"/>
              </a:buClr>
              <a:buSzPts val="2000"/>
              <a:buFont typeface="Noto Sans Symbols"/>
              <a:buChar char="▪"/>
              <a:defRPr sz="4000">
                <a:solidFill>
                  <a:srgbClr val="17365D"/>
                </a:solidFill>
              </a:defRPr>
            </a:lvl3pPr>
            <a:lvl4pPr marL="3657600" lvl="3" indent="-68580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C9961E"/>
              </a:buClr>
              <a:buSzPts val="1800"/>
              <a:buFont typeface="Arial"/>
              <a:buChar char="•"/>
              <a:defRPr sz="3600">
                <a:solidFill>
                  <a:srgbClr val="17365D"/>
                </a:solidFill>
              </a:defRPr>
            </a:lvl4pPr>
            <a:lvl5pPr marL="4572000" lvl="4" indent="-68580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C9961E"/>
              </a:buClr>
              <a:buSzPts val="1800"/>
              <a:buFont typeface="NTR"/>
              <a:buChar char="-"/>
              <a:defRPr sz="3600">
                <a:solidFill>
                  <a:srgbClr val="17365D"/>
                </a:solidFill>
              </a:defRPr>
            </a:lvl5pPr>
            <a:lvl6pPr marL="5486400" lvl="5" indent="-685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3600"/>
            </a:lvl6pPr>
            <a:lvl7pPr marL="6400800" lvl="6" indent="-685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3600"/>
            </a:lvl7pPr>
            <a:lvl8pPr marL="7315200" lvl="7" indent="-685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3600"/>
            </a:lvl8pPr>
            <a:lvl9pPr marL="8229600" lvl="8" indent="-685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3600"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11176000" y="12588877"/>
            <a:ext cx="103632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21742400" y="12610559"/>
            <a:ext cx="14224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3" name="Google Shape;33;p4"/>
          <p:cNvSpPr/>
          <p:nvPr/>
        </p:nvSpPr>
        <p:spPr>
          <a:xfrm>
            <a:off x="0" y="0"/>
            <a:ext cx="24384000" cy="762000"/>
          </a:xfrm>
          <a:prstGeom prst="rect">
            <a:avLst/>
          </a:prstGeom>
          <a:solidFill>
            <a:srgbClr val="17365D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4" name="Google Shape;34;p4"/>
          <p:cNvCxnSpPr/>
          <p:nvPr/>
        </p:nvCxnSpPr>
        <p:spPr>
          <a:xfrm>
            <a:off x="406400" y="12039600"/>
            <a:ext cx="23368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5" name="Google Shape;35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568" y="12361998"/>
            <a:ext cx="4835072" cy="10782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27338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50800" y="-279400"/>
            <a:ext cx="24434800" cy="12242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alphaModFix am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1"/>
          <a:stretch/>
        </p:blipFill>
        <p:spPr>
          <a:xfrm>
            <a:off x="-279400" y="1018178"/>
            <a:ext cx="25831800" cy="7802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2443" y="4315098"/>
            <a:ext cx="22295758" cy="4674868"/>
          </a:xfrm>
        </p:spPr>
        <p:txBody>
          <a:bodyPr anchor="b">
            <a:normAutofit/>
          </a:bodyPr>
          <a:lstStyle>
            <a:lvl1pPr>
              <a:defRPr sz="9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2443" y="8989967"/>
            <a:ext cx="22295758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50455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ison">
  <p:cSld name="1_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1219200" y="762000"/>
            <a:ext cx="21945600" cy="2073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3600"/>
              <a:buFont typeface="Helvetica Neue"/>
              <a:buNone/>
              <a:defRPr b="0" i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1219201" y="3070226"/>
            <a:ext cx="10773834" cy="127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914400" lvl="0" indent="-457200" algn="l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Clr>
                <a:srgbClr val="17365D"/>
              </a:buClr>
              <a:buSzPts val="2400"/>
              <a:buNone/>
              <a:defRPr sz="4800" b="0" i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828800" lvl="1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44061"/>
              </a:buClr>
              <a:buSzPts val="2000"/>
              <a:buNone/>
              <a:defRPr sz="4000" b="1"/>
            </a:lvl2pPr>
            <a:lvl3pPr marL="2743200" lvl="2" indent="-45720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244061"/>
              </a:buClr>
              <a:buSzPts val="1800"/>
              <a:buNone/>
              <a:defRPr sz="3600" b="1"/>
            </a:lvl3pPr>
            <a:lvl4pPr marL="3657600" lvl="3" indent="-45720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244061"/>
              </a:buClr>
              <a:buSzPts val="1600"/>
              <a:buNone/>
              <a:defRPr sz="3200" b="1"/>
            </a:lvl4pPr>
            <a:lvl5pPr marL="4572000" lvl="4" indent="-45720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244061"/>
              </a:buClr>
              <a:buSzPts val="1600"/>
              <a:buNone/>
              <a:defRPr sz="3200" b="1"/>
            </a:lvl5pPr>
            <a:lvl6pPr marL="5486400" lvl="5" indent="-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6pPr>
            <a:lvl7pPr marL="6400800" lvl="6" indent="-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7pPr>
            <a:lvl8pPr marL="7315200" lvl="7" indent="-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8pPr>
            <a:lvl9pPr marL="8229600" lvl="8" indent="-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body" idx="2"/>
          </p:nvPr>
        </p:nvSpPr>
        <p:spPr>
          <a:xfrm>
            <a:off x="1219201" y="4349753"/>
            <a:ext cx="10773834" cy="738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762000" algn="l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Clr>
                <a:srgbClr val="C9961E"/>
              </a:buClr>
              <a:buSzPts val="2400"/>
              <a:buChar char="•"/>
              <a:defRPr sz="4800" b="0" i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828800" lvl="1" indent="-711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C9961E"/>
              </a:buClr>
              <a:buSzPts val="2000"/>
              <a:buChar char="–"/>
              <a:defRPr sz="4000">
                <a:solidFill>
                  <a:srgbClr val="17365D"/>
                </a:solidFill>
              </a:defRPr>
            </a:lvl2pPr>
            <a:lvl3pPr marL="2743200" lvl="2" indent="-68580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C9961E"/>
              </a:buClr>
              <a:buSzPts val="1800"/>
              <a:buFont typeface="Noto Sans Symbols"/>
              <a:buChar char="▪"/>
              <a:defRPr sz="3600">
                <a:solidFill>
                  <a:srgbClr val="17365D"/>
                </a:solidFill>
              </a:defRPr>
            </a:lvl3pPr>
            <a:lvl4pPr marL="3657600" lvl="3" indent="-66040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C9961E"/>
              </a:buClr>
              <a:buSzPts val="1600"/>
              <a:buFont typeface="Arial"/>
              <a:buChar char="•"/>
              <a:defRPr sz="3200">
                <a:solidFill>
                  <a:srgbClr val="17365D"/>
                </a:solidFill>
              </a:defRPr>
            </a:lvl4pPr>
            <a:lvl5pPr marL="4572000" lvl="4" indent="-66040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C9961E"/>
              </a:buClr>
              <a:buSzPts val="1600"/>
              <a:buFont typeface="NTR"/>
              <a:buChar char="-"/>
              <a:defRPr sz="3200">
                <a:solidFill>
                  <a:srgbClr val="17365D"/>
                </a:solidFill>
              </a:defRPr>
            </a:lvl5pPr>
            <a:lvl6pPr marL="5486400" lvl="5" indent="-6604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3200"/>
            </a:lvl6pPr>
            <a:lvl7pPr marL="6400800" lvl="6" indent="-6604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3200"/>
            </a:lvl7pPr>
            <a:lvl8pPr marL="7315200" lvl="7" indent="-6604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3200"/>
            </a:lvl8pPr>
            <a:lvl9pPr marL="8229600" lvl="8" indent="-6604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3200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3"/>
          </p:nvPr>
        </p:nvSpPr>
        <p:spPr>
          <a:xfrm>
            <a:off x="12386737" y="3070226"/>
            <a:ext cx="10778066" cy="1279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914400" lvl="0" indent="-457200" algn="l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Clr>
                <a:srgbClr val="17365D"/>
              </a:buClr>
              <a:buSzPts val="2400"/>
              <a:buNone/>
              <a:defRPr sz="4800" b="0" i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828800" lvl="1" indent="-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44061"/>
              </a:buClr>
              <a:buSzPts val="2000"/>
              <a:buNone/>
              <a:defRPr sz="4000" b="1"/>
            </a:lvl2pPr>
            <a:lvl3pPr marL="2743200" lvl="2" indent="-45720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244061"/>
              </a:buClr>
              <a:buSzPts val="1800"/>
              <a:buNone/>
              <a:defRPr sz="3600" b="1"/>
            </a:lvl3pPr>
            <a:lvl4pPr marL="3657600" lvl="3" indent="-45720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244061"/>
              </a:buClr>
              <a:buSzPts val="1600"/>
              <a:buNone/>
              <a:defRPr sz="3200" b="1"/>
            </a:lvl4pPr>
            <a:lvl5pPr marL="4572000" lvl="4" indent="-45720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244061"/>
              </a:buClr>
              <a:buSzPts val="1600"/>
              <a:buNone/>
              <a:defRPr sz="3200" b="1"/>
            </a:lvl5pPr>
            <a:lvl6pPr marL="5486400" lvl="5" indent="-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6pPr>
            <a:lvl7pPr marL="6400800" lvl="6" indent="-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7pPr>
            <a:lvl8pPr marL="7315200" lvl="7" indent="-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8pPr>
            <a:lvl9pPr marL="8229600" lvl="8" indent="-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3200" b="1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4"/>
          </p:nvPr>
        </p:nvSpPr>
        <p:spPr>
          <a:xfrm>
            <a:off x="12386737" y="4349753"/>
            <a:ext cx="10778066" cy="7385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762000" algn="l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Clr>
                <a:srgbClr val="C9961E"/>
              </a:buClr>
              <a:buSzPts val="2400"/>
              <a:buChar char="•"/>
              <a:defRPr sz="4800" b="0" i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828800" lvl="1" indent="-711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C9961E"/>
              </a:buClr>
              <a:buSzPts val="2000"/>
              <a:buChar char="–"/>
              <a:defRPr sz="4000">
                <a:solidFill>
                  <a:srgbClr val="17365D"/>
                </a:solidFill>
              </a:defRPr>
            </a:lvl2pPr>
            <a:lvl3pPr marL="2743200" lvl="2" indent="-685800" algn="l">
              <a:lnSpc>
                <a:spcPct val="90000"/>
              </a:lnSpc>
              <a:spcBef>
                <a:spcPts val="720"/>
              </a:spcBef>
              <a:spcAft>
                <a:spcPts val="0"/>
              </a:spcAft>
              <a:buClr>
                <a:srgbClr val="C9961E"/>
              </a:buClr>
              <a:buSzPts val="1800"/>
              <a:buFont typeface="Noto Sans Symbols"/>
              <a:buChar char="▪"/>
              <a:defRPr sz="3600">
                <a:solidFill>
                  <a:srgbClr val="17365D"/>
                </a:solidFill>
              </a:defRPr>
            </a:lvl3pPr>
            <a:lvl4pPr marL="3657600" lvl="3" indent="-66040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C9961E"/>
              </a:buClr>
              <a:buSzPts val="1600"/>
              <a:buFont typeface="Arial"/>
              <a:buChar char="•"/>
              <a:defRPr sz="3200">
                <a:solidFill>
                  <a:srgbClr val="17365D"/>
                </a:solidFill>
              </a:defRPr>
            </a:lvl4pPr>
            <a:lvl5pPr marL="4572000" lvl="4" indent="-660400" algn="l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C9961E"/>
              </a:buClr>
              <a:buSzPts val="1600"/>
              <a:buFont typeface="NTR"/>
              <a:buChar char="-"/>
              <a:defRPr sz="3200">
                <a:solidFill>
                  <a:srgbClr val="17365D"/>
                </a:solidFill>
              </a:defRPr>
            </a:lvl5pPr>
            <a:lvl6pPr marL="5486400" lvl="5" indent="-6604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3200"/>
            </a:lvl6pPr>
            <a:lvl7pPr marL="6400800" lvl="6" indent="-6604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3200"/>
            </a:lvl7pPr>
            <a:lvl8pPr marL="7315200" lvl="7" indent="-6604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3200"/>
            </a:lvl8pPr>
            <a:lvl9pPr marL="8229600" lvl="8" indent="-6604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32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ftr" idx="11"/>
          </p:nvPr>
        </p:nvSpPr>
        <p:spPr>
          <a:xfrm>
            <a:off x="11793126" y="12649201"/>
            <a:ext cx="9105864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5"/>
          <p:cNvSpPr txBox="1">
            <a:spLocks noGrp="1"/>
          </p:cNvSpPr>
          <p:nvPr>
            <p:ph type="sldNum" idx="12"/>
          </p:nvPr>
        </p:nvSpPr>
        <p:spPr>
          <a:xfrm>
            <a:off x="21383904" y="12649199"/>
            <a:ext cx="18288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4" name="Google Shape;44;p5"/>
          <p:cNvSpPr/>
          <p:nvPr/>
        </p:nvSpPr>
        <p:spPr>
          <a:xfrm>
            <a:off x="0" y="0"/>
            <a:ext cx="24384000" cy="762000"/>
          </a:xfrm>
          <a:prstGeom prst="rect">
            <a:avLst/>
          </a:prstGeom>
          <a:solidFill>
            <a:srgbClr val="17365D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45" name="Google Shape;45;p5"/>
          <p:cNvCxnSpPr/>
          <p:nvPr/>
        </p:nvCxnSpPr>
        <p:spPr>
          <a:xfrm>
            <a:off x="406400" y="12039600"/>
            <a:ext cx="23368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46" name="Google Shape;46;p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568" y="12361998"/>
            <a:ext cx="4835072" cy="10782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50366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1219200" y="762000"/>
            <a:ext cx="21945600" cy="2073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3600"/>
              <a:buFont typeface="Helvetica Neue"/>
              <a:buNone/>
              <a:defRPr b="0" i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"/>
          <p:cNvSpPr txBox="1">
            <a:spLocks noGrp="1"/>
          </p:cNvSpPr>
          <p:nvPr>
            <p:ph type="body" idx="1"/>
          </p:nvPr>
        </p:nvSpPr>
        <p:spPr>
          <a:xfrm rot="5400000">
            <a:off x="7924800" y="-3505198"/>
            <a:ext cx="8534400" cy="2194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863600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Clr>
                <a:srgbClr val="17365D"/>
              </a:buClr>
              <a:buSzPts val="3200"/>
              <a:buChar char="•"/>
              <a:defRPr b="0" i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828800" lvl="1" indent="-812800" algn="l">
              <a:lnSpc>
                <a:spcPct val="90000"/>
              </a:lnSpc>
              <a:spcBef>
                <a:spcPts val="1120"/>
              </a:spcBef>
              <a:spcAft>
                <a:spcPts val="0"/>
              </a:spcAft>
              <a:buClr>
                <a:srgbClr val="17365D"/>
              </a:buClr>
              <a:buSzPts val="2800"/>
              <a:buChar char="–"/>
              <a:defRPr>
                <a:solidFill>
                  <a:srgbClr val="17365D"/>
                </a:solidFill>
              </a:defRPr>
            </a:lvl2pPr>
            <a:lvl3pPr marL="2743200" lvl="2" indent="-762000" algn="l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Clr>
                <a:srgbClr val="17365D"/>
              </a:buClr>
              <a:buSzPts val="2400"/>
              <a:buChar char="•"/>
              <a:defRPr>
                <a:solidFill>
                  <a:srgbClr val="17365D"/>
                </a:solidFill>
              </a:defRPr>
            </a:lvl3pPr>
            <a:lvl4pPr marL="3657600" lvl="3" indent="-711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7365D"/>
              </a:buClr>
              <a:buSzPts val="2000"/>
              <a:buChar char="–"/>
              <a:defRPr>
                <a:solidFill>
                  <a:srgbClr val="17365D"/>
                </a:solidFill>
              </a:defRPr>
            </a:lvl4pPr>
            <a:lvl5pPr marL="4572000" lvl="4" indent="-711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7365D"/>
              </a:buClr>
              <a:buSzPts val="2000"/>
              <a:buChar char="»"/>
              <a:defRPr>
                <a:solidFill>
                  <a:srgbClr val="17365D"/>
                </a:solidFill>
              </a:defRPr>
            </a:lvl5pPr>
            <a:lvl6pPr marL="5486400" lvl="5" indent="-685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ftr" idx="11"/>
          </p:nvPr>
        </p:nvSpPr>
        <p:spPr>
          <a:xfrm>
            <a:off x="8331200" y="12712703"/>
            <a:ext cx="7721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sldNum" idx="12"/>
          </p:nvPr>
        </p:nvSpPr>
        <p:spPr>
          <a:xfrm>
            <a:off x="17475200" y="12712703"/>
            <a:ext cx="568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2" name="Google Shape;52;p6"/>
          <p:cNvSpPr/>
          <p:nvPr/>
        </p:nvSpPr>
        <p:spPr>
          <a:xfrm>
            <a:off x="0" y="0"/>
            <a:ext cx="24384000" cy="762000"/>
          </a:xfrm>
          <a:prstGeom prst="rect">
            <a:avLst/>
          </a:prstGeom>
          <a:solidFill>
            <a:srgbClr val="17365D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3" name="Google Shape;53;p6"/>
          <p:cNvCxnSpPr/>
          <p:nvPr/>
        </p:nvCxnSpPr>
        <p:spPr>
          <a:xfrm>
            <a:off x="406400" y="12039600"/>
            <a:ext cx="23368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4" name="Google Shape;54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568" y="12361998"/>
            <a:ext cx="4835072" cy="10782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39503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 txBox="1">
            <a:spLocks noGrp="1"/>
          </p:cNvSpPr>
          <p:nvPr>
            <p:ph type="title"/>
          </p:nvPr>
        </p:nvSpPr>
        <p:spPr>
          <a:xfrm rot="5400000">
            <a:off x="15011399" y="3581402"/>
            <a:ext cx="10820402" cy="54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7365D"/>
              </a:buClr>
              <a:buSzPts val="3600"/>
              <a:buFont typeface="Helvetica Neue"/>
              <a:buNone/>
              <a:defRPr b="0" i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7"/>
          <p:cNvSpPr txBox="1">
            <a:spLocks noGrp="1"/>
          </p:cNvSpPr>
          <p:nvPr>
            <p:ph type="body" idx="1"/>
          </p:nvPr>
        </p:nvSpPr>
        <p:spPr>
          <a:xfrm rot="5400000">
            <a:off x="3911601" y="-1625598"/>
            <a:ext cx="10668002" cy="160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914400" lvl="0" indent="-863600" algn="l">
              <a:lnSpc>
                <a:spcPct val="90000"/>
              </a:lnSpc>
              <a:spcBef>
                <a:spcPts val="1280"/>
              </a:spcBef>
              <a:spcAft>
                <a:spcPts val="0"/>
              </a:spcAft>
              <a:buClr>
                <a:srgbClr val="17365D"/>
              </a:buClr>
              <a:buSzPts val="3200"/>
              <a:buChar char="•"/>
              <a:defRPr b="0" i="0">
                <a:solidFill>
                  <a:srgbClr val="17365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828800" lvl="1" indent="-812800" algn="l">
              <a:lnSpc>
                <a:spcPct val="90000"/>
              </a:lnSpc>
              <a:spcBef>
                <a:spcPts val="1120"/>
              </a:spcBef>
              <a:spcAft>
                <a:spcPts val="0"/>
              </a:spcAft>
              <a:buClr>
                <a:srgbClr val="17365D"/>
              </a:buClr>
              <a:buSzPts val="2800"/>
              <a:buChar char="–"/>
              <a:defRPr>
                <a:solidFill>
                  <a:srgbClr val="17365D"/>
                </a:solidFill>
              </a:defRPr>
            </a:lvl2pPr>
            <a:lvl3pPr marL="2743200" lvl="2" indent="-762000" algn="l">
              <a:lnSpc>
                <a:spcPct val="90000"/>
              </a:lnSpc>
              <a:spcBef>
                <a:spcPts val="960"/>
              </a:spcBef>
              <a:spcAft>
                <a:spcPts val="0"/>
              </a:spcAft>
              <a:buClr>
                <a:srgbClr val="17365D"/>
              </a:buClr>
              <a:buSzPts val="2400"/>
              <a:buChar char="•"/>
              <a:defRPr>
                <a:solidFill>
                  <a:srgbClr val="17365D"/>
                </a:solidFill>
              </a:defRPr>
            </a:lvl3pPr>
            <a:lvl4pPr marL="3657600" lvl="3" indent="-711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7365D"/>
              </a:buClr>
              <a:buSzPts val="2000"/>
              <a:buChar char="–"/>
              <a:defRPr>
                <a:solidFill>
                  <a:srgbClr val="17365D"/>
                </a:solidFill>
              </a:defRPr>
            </a:lvl4pPr>
            <a:lvl5pPr marL="4572000" lvl="4" indent="-711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17365D"/>
              </a:buClr>
              <a:buSzPts val="2000"/>
              <a:buChar char="»"/>
              <a:defRPr>
                <a:solidFill>
                  <a:srgbClr val="17365D"/>
                </a:solidFill>
              </a:defRPr>
            </a:lvl5pPr>
            <a:lvl6pPr marL="5486400" lvl="5" indent="-685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6400800" lvl="6" indent="-685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7315200" lvl="7" indent="-685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8229600" lvl="8" indent="-6858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7"/>
          <p:cNvSpPr txBox="1">
            <a:spLocks noGrp="1"/>
          </p:cNvSpPr>
          <p:nvPr>
            <p:ph type="ftr" idx="11"/>
          </p:nvPr>
        </p:nvSpPr>
        <p:spPr>
          <a:xfrm>
            <a:off x="8331200" y="12712703"/>
            <a:ext cx="7721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7"/>
          <p:cNvSpPr txBox="1">
            <a:spLocks noGrp="1"/>
          </p:cNvSpPr>
          <p:nvPr>
            <p:ph type="sldNum" idx="12"/>
          </p:nvPr>
        </p:nvSpPr>
        <p:spPr>
          <a:xfrm>
            <a:off x="17475200" y="12712703"/>
            <a:ext cx="568960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0" name="Google Shape;60;p7"/>
          <p:cNvSpPr/>
          <p:nvPr/>
        </p:nvSpPr>
        <p:spPr>
          <a:xfrm>
            <a:off x="0" y="0"/>
            <a:ext cx="24384000" cy="762000"/>
          </a:xfrm>
          <a:prstGeom prst="rect">
            <a:avLst/>
          </a:prstGeom>
          <a:solidFill>
            <a:srgbClr val="17365D"/>
          </a:solidFill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36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61" name="Google Shape;61;p7"/>
          <p:cNvCxnSpPr/>
          <p:nvPr/>
        </p:nvCxnSpPr>
        <p:spPr>
          <a:xfrm>
            <a:off x="406400" y="12039600"/>
            <a:ext cx="23368000" cy="0"/>
          </a:xfrm>
          <a:prstGeom prst="straightConnector1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2" name="Google Shape;6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73568" y="12361998"/>
            <a:ext cx="4835072" cy="10782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3738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50800" y="-279400"/>
            <a:ext cx="24434800" cy="12242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1"/>
          <a:stretch/>
        </p:blipFill>
        <p:spPr>
          <a:xfrm>
            <a:off x="-279400" y="1018178"/>
            <a:ext cx="25831800" cy="7802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2443" y="4315098"/>
            <a:ext cx="22371958" cy="4674868"/>
          </a:xfrm>
        </p:spPr>
        <p:txBody>
          <a:bodyPr anchor="b">
            <a:normAutofit/>
          </a:bodyPr>
          <a:lstStyle>
            <a:lvl1pPr>
              <a:defRPr sz="9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2443" y="8989967"/>
            <a:ext cx="22371958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40657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50800" y="-279400"/>
            <a:ext cx="24434800" cy="12242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21"/>
          <a:stretch/>
        </p:blipFill>
        <p:spPr>
          <a:xfrm>
            <a:off x="-279400" y="1018178"/>
            <a:ext cx="25831800" cy="78022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2443" y="4315098"/>
            <a:ext cx="22346558" cy="4674868"/>
          </a:xfrm>
        </p:spPr>
        <p:txBody>
          <a:bodyPr anchor="b">
            <a:normAutofit/>
          </a:bodyPr>
          <a:lstStyle>
            <a:lvl1pPr>
              <a:defRPr sz="9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2443" y="8989967"/>
            <a:ext cx="22346558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bg1"/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400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332" y="3979725"/>
            <a:ext cx="22614468" cy="8109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31332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69291-A384-1346-A27A-D0A1C91B6C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258"/>
          <a:stretch/>
        </p:blipFill>
        <p:spPr>
          <a:xfrm>
            <a:off x="931332" y="656085"/>
            <a:ext cx="4089400" cy="2703650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511800" y="986271"/>
            <a:ext cx="17830800" cy="2302150"/>
          </a:xfrm>
        </p:spPr>
        <p:txBody>
          <a:bodyPr anchor="b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endParaRPr lang="en-US"/>
          </a:p>
        </p:txBody>
      </p:sp>
      <p:cxnSp>
        <p:nvCxnSpPr>
          <p:cNvPr id="17" name="Straight Connector 16"/>
          <p:cNvCxnSpPr/>
          <p:nvPr userDrawn="1"/>
        </p:nvCxnSpPr>
        <p:spPr>
          <a:xfrm flipV="1">
            <a:off x="5765800" y="3161422"/>
            <a:ext cx="17780000" cy="6164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2771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258"/>
          <a:stretch/>
        </p:blipFill>
        <p:spPr>
          <a:xfrm>
            <a:off x="931332" y="656085"/>
            <a:ext cx="4089400" cy="2703650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931332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11599332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31332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69291-A384-1346-A27A-D0A1C91B6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511800" y="986271"/>
            <a:ext cx="17830800" cy="2302150"/>
          </a:xfrm>
        </p:spPr>
        <p:txBody>
          <a:bodyPr anchor="b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 flipV="1">
            <a:off x="5765800" y="3161422"/>
            <a:ext cx="17780000" cy="6164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5745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333" y="3979725"/>
            <a:ext cx="21776266" cy="81095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258"/>
          <a:stretch/>
        </p:blipFill>
        <p:spPr>
          <a:xfrm>
            <a:off x="931332" y="656085"/>
            <a:ext cx="4089400" cy="2703650"/>
          </a:xfrm>
          <a:prstGeom prst="rect">
            <a:avLst/>
          </a:prstGeom>
        </p:spPr>
      </p:pic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31332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69291-A384-1346-A27A-D0A1C91B6C3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511800" y="986271"/>
            <a:ext cx="17830800" cy="2302150"/>
          </a:xfrm>
        </p:spPr>
        <p:txBody>
          <a:bodyPr anchor="b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 flipV="1">
            <a:off x="5765800" y="3161422"/>
            <a:ext cx="17780000" cy="6164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9067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511801" y="986271"/>
            <a:ext cx="17195798" cy="2302150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4"/>
          </p:nvPr>
        </p:nvSpPr>
        <p:spPr>
          <a:xfrm>
            <a:off x="965200" y="3911600"/>
            <a:ext cx="21742400" cy="6985000"/>
          </a:xfrm>
          <a:solidFill>
            <a:schemeClr val="bg2"/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4258"/>
          <a:stretch/>
        </p:blipFill>
        <p:spPr>
          <a:xfrm>
            <a:off x="931332" y="656085"/>
            <a:ext cx="4089400" cy="2703650"/>
          </a:xfrm>
          <a:prstGeom prst="rect">
            <a:avLst/>
          </a:prstGeom>
        </p:spPr>
      </p:pic>
      <p:sp>
        <p:nvSpPr>
          <p:cNvPr id="13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31332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69291-A384-1346-A27A-D0A1C91B6C3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 flipV="1">
            <a:off x="5765800" y="3161422"/>
            <a:ext cx="17780000" cy="6164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383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5" Type="http://schemas.openxmlformats.org/officeDocument/2006/relationships/slideLayout" Target="../slideLayouts/slideLayout24.xml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400" y="3651251"/>
            <a:ext cx="21031200" cy="8109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B69291-A384-1346-A27A-D0A1C91B6C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282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b="1" i="0" kern="1200">
          <a:solidFill>
            <a:schemeClr val="accent5"/>
          </a:solidFill>
          <a:latin typeface="Arial" charset="0"/>
          <a:ea typeface="Arial" charset="0"/>
          <a:cs typeface="Arial" charset="0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/>
        <a:buChar char="•"/>
        <a:defRPr sz="5600" b="0" i="0" kern="1200">
          <a:solidFill>
            <a:schemeClr val="accent5"/>
          </a:solidFill>
          <a:latin typeface="Arial" charset="0"/>
          <a:ea typeface="Arial" charset="0"/>
          <a:cs typeface="Arial" charset="0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4800" b="0" i="0" kern="1200">
          <a:solidFill>
            <a:schemeClr val="accent5"/>
          </a:solidFill>
          <a:latin typeface="Arial" charset="0"/>
          <a:ea typeface="Arial" charset="0"/>
          <a:cs typeface="Arial" charset="0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4000" b="0" i="0" kern="1200">
          <a:solidFill>
            <a:schemeClr val="accent5"/>
          </a:solidFill>
          <a:latin typeface="Arial" charset="0"/>
          <a:ea typeface="Arial" charset="0"/>
          <a:cs typeface="Arial" charset="0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600" b="0" i="0" kern="1200">
          <a:solidFill>
            <a:schemeClr val="accent5"/>
          </a:solidFill>
          <a:latin typeface="Arial" charset="0"/>
          <a:ea typeface="Arial" charset="0"/>
          <a:cs typeface="Arial" charset="0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600" b="0" i="0" kern="1200">
          <a:solidFill>
            <a:schemeClr val="accent5"/>
          </a:solidFill>
          <a:latin typeface="Arial" charset="0"/>
          <a:ea typeface="Arial" charset="0"/>
          <a:cs typeface="Arial" charset="0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4371821" y="2772990"/>
            <a:ext cx="11706822" cy="860648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988271" y="4476338"/>
            <a:ext cx="11706822" cy="66302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Line"/>
          <p:cNvSpPr/>
          <p:nvPr/>
        </p:nvSpPr>
        <p:spPr>
          <a:xfrm>
            <a:off x="-2358435" y="12579129"/>
            <a:ext cx="26892967" cy="1"/>
          </a:xfrm>
          <a:prstGeom prst="line">
            <a:avLst/>
          </a:prstGeom>
          <a:ln w="12700">
            <a:solidFill>
              <a:srgbClr val="929292"/>
            </a:solidFill>
            <a:miter lim="400000"/>
          </a:ln>
        </p:spPr>
        <p:txBody>
          <a:bodyPr lIns="53578" tIns="53578" rIns="53578" bIns="53578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" name="ALLIANCE FOR EARLY SUCCESS |"/>
          <p:cNvSpPr txBox="1"/>
          <p:nvPr/>
        </p:nvSpPr>
        <p:spPr>
          <a:xfrm>
            <a:off x="19627484" y="12938447"/>
            <a:ext cx="3795031" cy="401093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3578" tIns="53578" rIns="53578" bIns="53578" anchor="ctr">
            <a:spAutoFit/>
          </a:bodyPr>
          <a:lstStyle>
            <a:lvl1pPr algn="r">
              <a:defRPr sz="2200" b="0">
                <a:solidFill>
                  <a:srgbClr val="92929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ALLIANCE FOR EARLY SUCCESS | 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414443" y="12908210"/>
            <a:ext cx="403077" cy="401093"/>
          </a:xfrm>
          <a:prstGeom prst="rect">
            <a:avLst/>
          </a:prstGeom>
          <a:ln w="3175">
            <a:miter lim="400000"/>
          </a:ln>
        </p:spPr>
        <p:txBody>
          <a:bodyPr wrap="none" lIns="53578" tIns="53578" rIns="53578" bIns="53578">
            <a:spAutoFit/>
          </a:bodyPr>
          <a:lstStyle>
            <a:lvl1pPr algn="l">
              <a:defRPr sz="2200" b="0">
                <a:solidFill>
                  <a:srgbClr val="929292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Rockwell Bold"/>
          <a:ea typeface="Rockwell Bold"/>
          <a:cs typeface="Rockwell Bold"/>
          <a:sym typeface="Rockwell Bold"/>
        </a:defRPr>
      </a:lvl1pPr>
      <a:lvl2pPr marL="0" marR="0" indent="22860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Rockwell Bold"/>
          <a:ea typeface="Rockwell Bold"/>
          <a:cs typeface="Rockwell Bold"/>
          <a:sym typeface="Rockwell Bold"/>
        </a:defRPr>
      </a:lvl2pPr>
      <a:lvl3pPr marL="0" marR="0" indent="45720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Rockwell Bold"/>
          <a:ea typeface="Rockwell Bold"/>
          <a:cs typeface="Rockwell Bold"/>
          <a:sym typeface="Rockwell Bold"/>
        </a:defRPr>
      </a:lvl3pPr>
      <a:lvl4pPr marL="0" marR="0" indent="68580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Rockwell Bold"/>
          <a:ea typeface="Rockwell Bold"/>
          <a:cs typeface="Rockwell Bold"/>
          <a:sym typeface="Rockwell Bold"/>
        </a:defRPr>
      </a:lvl4pPr>
      <a:lvl5pPr marL="0" marR="0" indent="91440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Rockwell Bold"/>
          <a:ea typeface="Rockwell Bold"/>
          <a:cs typeface="Rockwell Bold"/>
          <a:sym typeface="Rockwell Bold"/>
        </a:defRPr>
      </a:lvl5pPr>
      <a:lvl6pPr marL="0" marR="0" indent="114300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Rockwell Bold"/>
          <a:ea typeface="Rockwell Bold"/>
          <a:cs typeface="Rockwell Bold"/>
          <a:sym typeface="Rockwell Bold"/>
        </a:defRPr>
      </a:lvl6pPr>
      <a:lvl7pPr marL="0" marR="0" indent="137160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Rockwell Bold"/>
          <a:ea typeface="Rockwell Bold"/>
          <a:cs typeface="Rockwell Bold"/>
          <a:sym typeface="Rockwell Bold"/>
        </a:defRPr>
      </a:lvl7pPr>
      <a:lvl8pPr marL="0" marR="0" indent="160020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Rockwell Bold"/>
          <a:ea typeface="Rockwell Bold"/>
          <a:cs typeface="Rockwell Bold"/>
          <a:sym typeface="Rockwell Bold"/>
        </a:defRPr>
      </a:lvl8pPr>
      <a:lvl9pPr marL="0" marR="0" indent="182880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600" b="0" i="0" u="none" strike="noStrike" cap="none" spc="0" baseline="0">
          <a:solidFill>
            <a:srgbClr val="000000"/>
          </a:solidFill>
          <a:uFillTx/>
          <a:latin typeface="Rockwell Bold"/>
          <a:ea typeface="Rockwell Bold"/>
          <a:cs typeface="Rockwell Bold"/>
          <a:sym typeface="Rockwell Bold"/>
        </a:defRPr>
      </a:lvl9pPr>
    </p:titleStyle>
    <p:bodyStyle>
      <a:lvl1pPr marL="0" marR="0" indent="0" algn="l" defTabSz="821531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444500" algn="l" defTabSz="821531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889000" algn="l" defTabSz="821531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1333500" algn="l" defTabSz="821531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1778000" algn="l" defTabSz="821531" latinLnBrk="0">
        <a:lnSpc>
          <a:spcPct val="15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0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2639218" marR="0" indent="-416718" algn="l" defTabSz="821531" latinLnBrk="0">
        <a:lnSpc>
          <a:spcPct val="15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3083718" marR="0" indent="-416718" algn="l" defTabSz="821531" latinLnBrk="0">
        <a:lnSpc>
          <a:spcPct val="15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3528218" marR="0" indent="-416718" algn="l" defTabSz="821531" latinLnBrk="0">
        <a:lnSpc>
          <a:spcPct val="15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3972718" marR="0" indent="-416718" algn="l" defTabSz="821531" latinLnBrk="0">
        <a:lnSpc>
          <a:spcPct val="150000"/>
        </a:lnSpc>
        <a:spcBef>
          <a:spcPts val="0"/>
        </a:spcBef>
        <a:spcAft>
          <a:spcPts val="0"/>
        </a:spcAft>
        <a:buClrTx/>
        <a:buSzPct val="145000"/>
        <a:buFontTx/>
        <a:buChar char="•"/>
        <a:tabLst/>
        <a:defRPr sz="30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22860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45720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68580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91440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114300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137160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60020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1828800" algn="l" defTabSz="82153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1" y="11946422"/>
            <a:ext cx="24384002" cy="131996"/>
          </a:xfrm>
          <a:prstGeom prst="rect">
            <a:avLst/>
          </a:prstGeom>
          <a:solidFill>
            <a:srgbClr val="099ECC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2194560" y="573207"/>
            <a:ext cx="20116800" cy="2901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216A95"/>
              </a:buClr>
              <a:buSzPts val="4800"/>
              <a:buFont typeface="Calibri"/>
              <a:buNone/>
              <a:defRPr sz="4800" b="1" i="0" u="none" strike="noStrike" cap="none">
                <a:solidFill>
                  <a:srgbClr val="216A95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body" idx="1"/>
          </p:nvPr>
        </p:nvSpPr>
        <p:spPr>
          <a:xfrm>
            <a:off x="2194560" y="3691468"/>
            <a:ext cx="20116800" cy="80467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libri"/>
              <a:buChar char=" "/>
              <a:defRPr sz="2800" b="0" i="0" u="none" strike="noStrike" cap="none">
                <a:solidFill>
                  <a:srgbClr val="CE4A03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Calibri"/>
              <a:buChar char="◦"/>
              <a:defRPr sz="18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Calibri"/>
              <a:buChar char="◦"/>
              <a:defRPr sz="1400" b="0" i="0" u="none" strike="noStrike" cap="none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dt" idx="10"/>
          </p:nvPr>
        </p:nvSpPr>
        <p:spPr>
          <a:xfrm>
            <a:off x="2194561" y="12919571"/>
            <a:ext cx="4944542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ftr" idx="11"/>
          </p:nvPr>
        </p:nvSpPr>
        <p:spPr>
          <a:xfrm>
            <a:off x="171470" y="11612811"/>
            <a:ext cx="9645608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D-R-A-F-T</a:t>
            </a: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19800917" y="12919571"/>
            <a:ext cx="2624050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  <a:defRPr sz="21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6" name="Google Shape;16;p2"/>
          <p:cNvCxnSpPr/>
          <p:nvPr/>
        </p:nvCxnSpPr>
        <p:spPr>
          <a:xfrm>
            <a:off x="2194560" y="3474720"/>
            <a:ext cx="20116800" cy="0"/>
          </a:xfrm>
          <a:prstGeom prst="straightConnector1">
            <a:avLst/>
          </a:prstGeom>
          <a:noFill/>
          <a:ln w="9525" cap="flat" cmpd="sng">
            <a:solidFill>
              <a:srgbClr val="099ECC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7" name="Google Shape;17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71470" y="12213514"/>
            <a:ext cx="18312868" cy="14121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436181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</p:sldLayoutIdLst>
  <p:hf sldNum="0"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219200" y="549276"/>
            <a:ext cx="219456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44061"/>
              </a:buClr>
              <a:buSzPts val="3600"/>
              <a:buFont typeface="Helvetica Neue"/>
              <a:buNone/>
              <a:defRPr sz="3600" b="1" i="0" u="none" strike="noStrike" cap="non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1219200" y="3200403"/>
            <a:ext cx="21945600" cy="9051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24406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60"/>
              </a:spcBef>
              <a:spcAft>
                <a:spcPts val="0"/>
              </a:spcAft>
              <a:buClr>
                <a:srgbClr val="24406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>
                <a:srgbClr val="24406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4406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4406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244061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167684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kchatfield@bankstreet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cf.georgetown.edu/2023/07/14/whats-happening-with-medicaid-renewals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7.png"/><Relationship Id="rId7" Type="http://schemas.openxmlformats.org/officeDocument/2006/relationships/image" Target="../media/image3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"/>
          <p:cNvSpPr/>
          <p:nvPr/>
        </p:nvSpPr>
        <p:spPr>
          <a:xfrm>
            <a:off x="-1889" y="1116651"/>
            <a:ext cx="24385889" cy="7198793"/>
          </a:xfrm>
          <a:prstGeom prst="rect">
            <a:avLst/>
          </a:prstGeom>
          <a:solidFill>
            <a:srgbClr val="F16723"/>
          </a:solidFill>
          <a:ln w="3175">
            <a:miter lim="400000"/>
          </a:ln>
        </p:spPr>
        <p:txBody>
          <a:bodyPr lIns="53578" tIns="53578" rIns="53578" bIns="53578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" name="Exponential Impact:  Building Durable State Advocacy Capacity That Delivers Recurring Results"/>
          <p:cNvSpPr txBox="1"/>
          <p:nvPr/>
        </p:nvSpPr>
        <p:spPr>
          <a:xfrm>
            <a:off x="1052324" y="1976778"/>
            <a:ext cx="16238089" cy="2102595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3578" tIns="53578" rIns="53578" bIns="53578" anchor="ctr">
            <a:spAutoFit/>
          </a:bodyPr>
          <a:lstStyle/>
          <a:p>
            <a:pPr algn="l">
              <a:lnSpc>
                <a:spcPct val="90000"/>
              </a:lnSpc>
              <a:defRPr sz="7200" b="0">
                <a:solidFill>
                  <a:srgbClr val="FFFFFF"/>
                </a:solidFill>
                <a:latin typeface="Rockwell Bold"/>
                <a:ea typeface="Rockwell Bold"/>
                <a:cs typeface="Rockwell Bold"/>
                <a:sym typeface="Rockwell Bold"/>
              </a:defRPr>
            </a:pPr>
            <a:r>
              <a:rPr lang="en-US" dirty="0"/>
              <a:t>State Levers for Increasing Access to Family Economic Security Benefits</a:t>
            </a:r>
            <a:endParaRPr dirty="0">
              <a:latin typeface="Rockwell"/>
              <a:ea typeface="Rockwell"/>
              <a:cs typeface="Rockwell"/>
              <a:sym typeface="Rockwell"/>
            </a:endParaRPr>
          </a:p>
        </p:txBody>
      </p:sp>
      <p:sp>
        <p:nvSpPr>
          <p:cNvPr id="33" name="Ballmer Group | September 29, 2022"/>
          <p:cNvSpPr txBox="1"/>
          <p:nvPr/>
        </p:nvSpPr>
        <p:spPr>
          <a:xfrm>
            <a:off x="2423757" y="5773975"/>
            <a:ext cx="10016524" cy="846866"/>
          </a:xfrm>
          <a:prstGeom prst="rect">
            <a:avLst/>
          </a:prstGeom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 anchor="ctr">
            <a:spAutoFit/>
          </a:bodyPr>
          <a:lstStyle>
            <a:lvl1pPr algn="l">
              <a:defRPr sz="3600" b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lang="en-US" sz="4800" dirty="0"/>
              <a:t>Welcome to TEDx @ CONNECT23 </a:t>
            </a:r>
            <a:endParaRPr sz="4800" b="1" dirty="0"/>
          </a:p>
        </p:txBody>
      </p:sp>
      <p:pic>
        <p:nvPicPr>
          <p:cNvPr id="34" name="AES_Standard_logo_wTag.png" descr="AES_Standard_logo_wTag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3757" y="9633346"/>
            <a:ext cx="6747612" cy="2685551"/>
          </a:xfrm>
          <a:prstGeom prst="rect">
            <a:avLst/>
          </a:prstGeom>
          <a:ln w="3175">
            <a:miter lim="400000"/>
          </a:ln>
        </p:spPr>
      </p:pic>
      <p:pic>
        <p:nvPicPr>
          <p:cNvPr id="35" name="statekidsgroup005_copy-removebg-preview.png" descr="statekidsgroup005_copy-removebg-preview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7298" y="2359664"/>
            <a:ext cx="12648358" cy="11911561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9ED6D4F-6CF3-098B-E556-57C07A7E3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3" name="Picture 2" descr="A child smiling with a white shirt with a red and white star&#10;&#10;Description automatically generated">
            <a:extLst>
              <a:ext uri="{FF2B5EF4-FFF2-40B4-BE49-F238E27FC236}">
                <a16:creationId xmlns:a16="http://schemas.microsoft.com/office/drawing/2014/main" id="{C87ADBD4-9CA1-66A3-4BF5-B072D1371D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675" y="1051309"/>
            <a:ext cx="12622382" cy="1266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6260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>
            <a:spLocks noGrp="1"/>
          </p:cNvSpPr>
          <p:nvPr>
            <p:ph type="title"/>
          </p:nvPr>
        </p:nvSpPr>
        <p:spPr>
          <a:xfrm>
            <a:off x="1387169" y="-304929"/>
            <a:ext cx="20668800" cy="33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b" anchorCtr="0">
            <a:normAutofit/>
          </a:bodyPr>
          <a:lstStyle/>
          <a:p>
            <a:r>
              <a:rPr lang="en-US" sz="6400" dirty="0"/>
              <a:t>Providing Technical Assistance on state policy levers for social programs</a:t>
            </a:r>
            <a:endParaRPr sz="6400" dirty="0"/>
          </a:p>
        </p:txBody>
      </p:sp>
      <p:sp>
        <p:nvSpPr>
          <p:cNvPr id="133" name="Google Shape;133;p20"/>
          <p:cNvSpPr txBox="1"/>
          <p:nvPr/>
        </p:nvSpPr>
        <p:spPr>
          <a:xfrm>
            <a:off x="1160100" y="3349392"/>
            <a:ext cx="22063800" cy="9011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marL="914400" indent="-723900" algn="l" defTabSz="1828800" hangingPunct="1">
              <a:lnSpc>
                <a:spcPct val="115000"/>
              </a:lnSpc>
              <a:spcAft>
                <a:spcPts val="2400"/>
              </a:spcAft>
              <a:buClr>
                <a:srgbClr val="216A95"/>
              </a:buClr>
              <a:buSzPts val="2100"/>
              <a:buFont typeface="Calibri"/>
              <a:buChar char="❖"/>
            </a:pPr>
            <a:r>
              <a:rPr lang="en-US" sz="48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Policies include social programs like SNAP, TANF, WIC, CCDF, and others.</a:t>
            </a:r>
          </a:p>
          <a:p>
            <a:pPr marL="914400" indent="-723900" algn="l" defTabSz="1828800" hangingPunct="1">
              <a:lnSpc>
                <a:spcPct val="115000"/>
              </a:lnSpc>
              <a:spcAft>
                <a:spcPts val="2400"/>
              </a:spcAft>
              <a:buClr>
                <a:srgbClr val="216A95"/>
              </a:buClr>
              <a:buSzPts val="2100"/>
              <a:buFont typeface="Calibri"/>
              <a:buChar char="❖"/>
            </a:pPr>
            <a:r>
              <a:rPr lang="en-US" sz="48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Tax credits can include CTC, EITC, CDCC, and others. </a:t>
            </a:r>
          </a:p>
          <a:p>
            <a:pPr marL="914400" indent="-723900" algn="l" defTabSz="1828800" hangingPunct="1">
              <a:lnSpc>
                <a:spcPct val="115000"/>
              </a:lnSpc>
              <a:spcAft>
                <a:spcPts val="2400"/>
              </a:spcAft>
              <a:buClr>
                <a:srgbClr val="216A95"/>
              </a:buClr>
              <a:buSzPts val="2100"/>
              <a:buFont typeface="Calibri"/>
              <a:buChar char="❖"/>
            </a:pPr>
            <a:r>
              <a:rPr lang="en-US" sz="48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We specialize in policy interactions (how changes to benefits under one program can affect families’ benefits under another).</a:t>
            </a:r>
          </a:p>
          <a:p>
            <a:pPr marL="914400" indent="-723900" algn="l" defTabSz="1828800" hangingPunct="1">
              <a:lnSpc>
                <a:spcPct val="115000"/>
              </a:lnSpc>
              <a:spcAft>
                <a:spcPts val="2400"/>
              </a:spcAft>
              <a:buClr>
                <a:srgbClr val="216A95"/>
              </a:buClr>
              <a:buSzPts val="2100"/>
              <a:buFont typeface="Calibri"/>
              <a:buChar char="❖"/>
            </a:pPr>
            <a:r>
              <a:rPr lang="en-US" sz="4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We are working on state-level policy profiles for TANF and SNAP. Let us know if you’d like to join us in outreach around those in your state. </a:t>
            </a:r>
          </a:p>
          <a:p>
            <a:pPr marL="914400" indent="-723900" algn="l" defTabSz="1828800" hangingPunct="1">
              <a:lnSpc>
                <a:spcPct val="115000"/>
              </a:lnSpc>
              <a:spcAft>
                <a:spcPts val="2400"/>
              </a:spcAft>
              <a:buClr>
                <a:srgbClr val="216A95"/>
              </a:buClr>
              <a:buSzPts val="2100"/>
              <a:buFont typeface="Calibri"/>
              <a:buChar char="❖"/>
            </a:pPr>
            <a:r>
              <a:rPr lang="en-US" sz="4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Please reach out:   </a:t>
            </a:r>
            <a:r>
              <a:rPr lang="en-US" sz="4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  <a:hlinkClick r:id="rId3"/>
              </a:rPr>
              <a:t>kchatfield@bankstreet.edu</a:t>
            </a:r>
            <a:endParaRPr lang="en-US" sz="4800" dirty="0">
              <a:solidFill>
                <a:srgbClr val="222222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  <a:sym typeface="Arial"/>
            </a:endParaRPr>
          </a:p>
          <a:p>
            <a:pPr marL="914400" indent="-723900" algn="l" defTabSz="1828800" hangingPunct="1">
              <a:lnSpc>
                <a:spcPct val="115000"/>
              </a:lnSpc>
              <a:spcAft>
                <a:spcPts val="2400"/>
              </a:spcAft>
              <a:buClr>
                <a:srgbClr val="216A95"/>
              </a:buClr>
              <a:buSzPts val="2100"/>
              <a:buFont typeface="Calibri"/>
              <a:buChar char="❖"/>
            </a:pPr>
            <a:r>
              <a:rPr lang="en-US" sz="4800" dirty="0">
                <a:solidFill>
                  <a:srgbClr val="22222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sym typeface="Arial"/>
              </a:rPr>
              <a:t>Thank you!</a:t>
            </a:r>
            <a:endParaRPr lang="en-US" sz="4800" b="0" dirty="0"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F3F6F-5C3D-47E0-EBAB-63113C29282D}"/>
              </a:ext>
            </a:extLst>
          </p:cNvPr>
          <p:cNvSpPr txBox="1">
            <a:spLocks/>
          </p:cNvSpPr>
          <p:nvPr/>
        </p:nvSpPr>
        <p:spPr>
          <a:xfrm>
            <a:off x="21601044" y="12539601"/>
            <a:ext cx="2782956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828800" hangingPunct="1"/>
            <a:endParaRPr lang="en-US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957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"/>
          <p:cNvSpPr txBox="1"/>
          <p:nvPr/>
        </p:nvSpPr>
        <p:spPr>
          <a:xfrm>
            <a:off x="16874838" y="11214833"/>
            <a:ext cx="7037400" cy="104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r" defTabSz="1828800" hangingPunct="1">
              <a:buClr>
                <a:srgbClr val="000000"/>
              </a:buClr>
              <a:buSzPts val="2800"/>
            </a:pPr>
            <a:r>
              <a:rPr lang="en-US" sz="5600" b="0" i="1">
                <a:solidFill>
                  <a:srgbClr val="938953"/>
                </a:solidFill>
                <a:latin typeface="Calibri"/>
                <a:ea typeface="Calibri"/>
                <a:cs typeface="Calibri"/>
                <a:sym typeface="Calibri"/>
              </a:rPr>
              <a:t>October 26, 2023</a:t>
            </a:r>
            <a:endParaRPr sz="2800" b="0">
              <a:solidFill>
                <a:srgbClr val="93895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68;p8"/>
          <p:cNvSpPr txBox="1">
            <a:spLocks noGrp="1"/>
          </p:cNvSpPr>
          <p:nvPr>
            <p:ph type="subTitle" idx="1"/>
          </p:nvPr>
        </p:nvSpPr>
        <p:spPr>
          <a:xfrm>
            <a:off x="2535032" y="5014400"/>
            <a:ext cx="18950400" cy="57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rmAutofit/>
          </a:bodyPr>
          <a:lstStyle/>
          <a:p>
            <a:pPr marL="0" indent="0">
              <a:spcBef>
                <a:spcPts val="0"/>
              </a:spcBef>
              <a:buSzPct val="83333"/>
            </a:pPr>
            <a:r>
              <a:rPr lang="en-US" sz="9600"/>
              <a:t>Medicaid Unwinding: A Tale of Administrative Burden</a:t>
            </a:r>
            <a:endParaRPr sz="9600"/>
          </a:p>
          <a:p>
            <a:pPr marL="0" indent="0">
              <a:spcBef>
                <a:spcPts val="0"/>
              </a:spcBef>
              <a:buSzPct val="83333"/>
            </a:pPr>
            <a:endParaRPr sz="9600"/>
          </a:p>
          <a:p>
            <a:pPr marL="0" indent="0">
              <a:spcBef>
                <a:spcPts val="0"/>
              </a:spcBef>
              <a:buSzPct val="111111"/>
            </a:pPr>
            <a:r>
              <a:rPr lang="en-US" sz="7200"/>
              <a:t>Elisabeth Wright Burak</a:t>
            </a:r>
            <a:endParaRPr sz="7200"/>
          </a:p>
          <a:p>
            <a:pPr marL="0" indent="0">
              <a:spcBef>
                <a:spcPts val="0"/>
              </a:spcBef>
              <a:buSzPct val="166666"/>
            </a:pPr>
            <a:endParaRPr sz="4800"/>
          </a:p>
          <a:p>
            <a:pPr marL="0" indent="0">
              <a:spcBef>
                <a:spcPts val="0"/>
              </a:spcBef>
              <a:buSzPct val="166666"/>
            </a:pPr>
            <a:endParaRPr sz="4800"/>
          </a:p>
          <a:p>
            <a:pPr marL="0" indent="0">
              <a:spcBef>
                <a:spcPts val="0"/>
              </a:spcBef>
              <a:buSzPct val="133333"/>
            </a:pPr>
            <a:endParaRPr sz="6000"/>
          </a:p>
          <a:p>
            <a:pPr marL="0" indent="0">
              <a:spcBef>
                <a:spcPts val="0"/>
              </a:spcBef>
              <a:buSzPct val="133333"/>
            </a:pPr>
            <a:endParaRPr sz="60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"/>
          <p:cNvSpPr txBox="1">
            <a:spLocks noGrp="1"/>
          </p:cNvSpPr>
          <p:nvPr>
            <p:ph type="title"/>
          </p:nvPr>
        </p:nvSpPr>
        <p:spPr>
          <a:xfrm>
            <a:off x="1219200" y="457200"/>
            <a:ext cx="21945600" cy="1920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rmAutofit/>
          </a:bodyPr>
          <a:lstStyle/>
          <a:p>
            <a:pPr>
              <a:buSzPts val="4000"/>
            </a:pPr>
            <a:r>
              <a:rPr lang="en-US" sz="7200" b="1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Bad News: Renewal Outcomes so far…</a:t>
            </a:r>
            <a:endParaRPr sz="7200" dirty="0"/>
          </a:p>
        </p:txBody>
      </p:sp>
      <p:sp>
        <p:nvSpPr>
          <p:cNvPr id="75" name="Google Shape;75;p9"/>
          <p:cNvSpPr txBox="1">
            <a:spLocks noGrp="1"/>
          </p:cNvSpPr>
          <p:nvPr>
            <p:ph type="sldNum" idx="12"/>
          </p:nvPr>
        </p:nvSpPr>
        <p:spPr>
          <a:xfrm>
            <a:off x="20780096" y="12610559"/>
            <a:ext cx="2384704" cy="730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noAutofit/>
          </a:bodyPr>
          <a:lstStyle/>
          <a:p>
            <a:pPr defTabSz="1828800" hangingPunct="1"/>
            <a:fld id="{00000000-1234-1234-1234-123412341234}" type="slidenum">
              <a:rPr lang="en-US">
                <a:solidFill>
                  <a:srgbClr val="000000"/>
                </a:solidFill>
              </a:rPr>
              <a:pPr defTabSz="1828800" hangingPunct="1"/>
              <a:t>13</a:t>
            </a:fld>
            <a:endParaRPr>
              <a:solidFill>
                <a:srgbClr val="000000"/>
              </a:solidFill>
            </a:endParaRPr>
          </a:p>
        </p:txBody>
      </p:sp>
      <p:cxnSp>
        <p:nvCxnSpPr>
          <p:cNvPr id="76" name="Google Shape;76;p9"/>
          <p:cNvCxnSpPr/>
          <p:nvPr/>
        </p:nvCxnSpPr>
        <p:spPr>
          <a:xfrm>
            <a:off x="12039600" y="2378076"/>
            <a:ext cx="0" cy="9601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" name="Google Shape;77;p9"/>
          <p:cNvSpPr txBox="1"/>
          <p:nvPr/>
        </p:nvSpPr>
        <p:spPr>
          <a:xfrm>
            <a:off x="9448800" y="12252324"/>
            <a:ext cx="12192000" cy="800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t" anchorCtr="0">
            <a:spAutoFit/>
          </a:bodyPr>
          <a:lstStyle/>
          <a:p>
            <a:pPr algn="l" defTabSz="1828800" hangingPunct="1">
              <a:buClr>
                <a:srgbClr val="000000"/>
              </a:buClr>
            </a:pPr>
            <a:r>
              <a:rPr lang="en-US" sz="2000" b="0">
                <a:latin typeface="Helvetica Neue"/>
                <a:ea typeface="Helvetica Neue"/>
                <a:cs typeface="Helvetica Neue"/>
                <a:sym typeface="Helvetica Neue"/>
              </a:rPr>
              <a:t>Unwinding Renewal Outcome Tracker: </a:t>
            </a:r>
            <a:r>
              <a:rPr lang="en-US" sz="2000" b="0" u="sng">
                <a:solidFill>
                  <a:srgbClr val="0000FF"/>
                </a:solidFill>
                <a:latin typeface="Helvetica Neue"/>
                <a:ea typeface="Helvetica Neue"/>
                <a:cs typeface="Helvetica Neue"/>
                <a:sym typeface="Helvetica Neue"/>
                <a:hlinkClick r:id="rId3"/>
              </a:rPr>
              <a:t>https://ccf.georgetown.edu/2023/07/14/whats-happening-with-medicaid-renewals/</a:t>
            </a:r>
            <a:r>
              <a:rPr lang="en-US" sz="2000" b="0">
                <a:latin typeface="Helvetica Neue"/>
                <a:ea typeface="Helvetica Neue"/>
                <a:cs typeface="Helvetica Neue"/>
                <a:sym typeface="Helvetica Neue"/>
              </a:rPr>
              <a:t>  </a:t>
            </a:r>
            <a:endParaRPr sz="2800" b="0">
              <a:latin typeface="Arial"/>
              <a:cs typeface="Arial"/>
              <a:sym typeface="Arial"/>
            </a:endParaRPr>
          </a:p>
        </p:txBody>
      </p:sp>
      <p:pic>
        <p:nvPicPr>
          <p:cNvPr id="78" name="Google Shape;78;p9"/>
          <p:cNvPicPr preferRelativeResize="0"/>
          <p:nvPr/>
        </p:nvPicPr>
        <p:blipFill rotWithShape="1">
          <a:blip r:embed="rId4">
            <a:alphaModFix/>
          </a:blip>
          <a:srcRect l="1748" r="3718"/>
          <a:stretch/>
        </p:blipFill>
        <p:spPr>
          <a:xfrm>
            <a:off x="975364" y="2103878"/>
            <a:ext cx="10454636" cy="98012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52685" y="2384545"/>
            <a:ext cx="9532470" cy="95205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"/>
          <p:cNvSpPr txBox="1">
            <a:spLocks noGrp="1"/>
          </p:cNvSpPr>
          <p:nvPr>
            <p:ph type="title"/>
          </p:nvPr>
        </p:nvSpPr>
        <p:spPr>
          <a:xfrm>
            <a:off x="593700" y="1038000"/>
            <a:ext cx="23196600" cy="192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0" rIns="182850" bIns="91400" anchor="ctr" anchorCtr="0">
            <a:noAutofit/>
          </a:bodyPr>
          <a:lstStyle/>
          <a:p>
            <a:pPr algn="l">
              <a:buSzPct val="111111"/>
            </a:pPr>
            <a:r>
              <a:rPr lang="en-US" sz="7000" b="1" dirty="0">
                <a:solidFill>
                  <a:schemeClr val="dk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The Silver Lining? 9 states = continuous coverage for young children </a:t>
            </a:r>
            <a:endParaRPr sz="7000" dirty="0"/>
          </a:p>
        </p:txBody>
      </p:sp>
      <p:pic>
        <p:nvPicPr>
          <p:cNvPr id="85" name="Google Shape;85;p10"/>
          <p:cNvPicPr preferRelativeResize="0"/>
          <p:nvPr/>
        </p:nvPicPr>
        <p:blipFill rotWithShape="1">
          <a:blip r:embed="rId3">
            <a:alphaModFix/>
          </a:blip>
          <a:srcRect t="4917" r="4461" b="9707"/>
          <a:stretch/>
        </p:blipFill>
        <p:spPr>
          <a:xfrm>
            <a:off x="8432755" y="2158680"/>
            <a:ext cx="14496950" cy="9767152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0"/>
          <p:cNvSpPr txBox="1"/>
          <p:nvPr/>
        </p:nvSpPr>
        <p:spPr>
          <a:xfrm>
            <a:off x="784164" y="3727116"/>
            <a:ext cx="8930400" cy="7294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spAutoFit/>
          </a:bodyPr>
          <a:lstStyle/>
          <a:p>
            <a:pPr algn="l" defTabSz="1828800" hangingPunct="1">
              <a:buClr>
                <a:srgbClr val="000000"/>
              </a:buClr>
            </a:pPr>
            <a:r>
              <a:rPr lang="en-US" sz="5000" b="0">
                <a:solidFill>
                  <a:srgbClr val="1F497D"/>
                </a:solidFill>
                <a:latin typeface="Arial"/>
                <a:cs typeface="Arial"/>
                <a:sym typeface="Arial"/>
              </a:rPr>
              <a:t>California (0-5) </a:t>
            </a:r>
            <a:endParaRPr sz="5000" b="0">
              <a:solidFill>
                <a:srgbClr val="1F497D"/>
              </a:solidFill>
              <a:latin typeface="Arial"/>
              <a:cs typeface="Arial"/>
              <a:sym typeface="Arial"/>
            </a:endParaRPr>
          </a:p>
          <a:p>
            <a:pPr algn="l" defTabSz="1828800" hangingPunct="1">
              <a:buClr>
                <a:srgbClr val="000000"/>
              </a:buClr>
            </a:pPr>
            <a:r>
              <a:rPr lang="en-US" sz="5000" b="0">
                <a:solidFill>
                  <a:srgbClr val="1F497D"/>
                </a:solidFill>
                <a:latin typeface="Arial"/>
                <a:cs typeface="Arial"/>
                <a:sym typeface="Arial"/>
              </a:rPr>
              <a:t>Colorado* (0-3) </a:t>
            </a:r>
            <a:endParaRPr sz="5000" b="0">
              <a:solidFill>
                <a:srgbClr val="1F497D"/>
              </a:solidFill>
              <a:latin typeface="Arial"/>
              <a:cs typeface="Arial"/>
              <a:sym typeface="Arial"/>
            </a:endParaRPr>
          </a:p>
          <a:p>
            <a:pPr algn="l" defTabSz="1828800" hangingPunct="1">
              <a:buClr>
                <a:srgbClr val="000000"/>
              </a:buClr>
            </a:pPr>
            <a:r>
              <a:rPr lang="en-US" sz="5000" b="0">
                <a:solidFill>
                  <a:srgbClr val="1F497D"/>
                </a:solidFill>
                <a:latin typeface="Arial"/>
                <a:cs typeface="Arial"/>
                <a:sym typeface="Arial"/>
              </a:rPr>
              <a:t>Illinois (2 years, all ages) </a:t>
            </a:r>
            <a:endParaRPr sz="5000" b="0">
              <a:solidFill>
                <a:srgbClr val="1F497D"/>
              </a:solidFill>
              <a:latin typeface="Arial"/>
              <a:cs typeface="Arial"/>
              <a:sym typeface="Arial"/>
            </a:endParaRPr>
          </a:p>
          <a:p>
            <a:pPr algn="l" defTabSz="1828800" hangingPunct="1">
              <a:buClr>
                <a:srgbClr val="000000"/>
              </a:buClr>
            </a:pPr>
            <a:r>
              <a:rPr lang="en-US" sz="5000" b="0">
                <a:solidFill>
                  <a:srgbClr val="1F497D"/>
                </a:solidFill>
                <a:latin typeface="Arial"/>
                <a:cs typeface="Arial"/>
                <a:sym typeface="Arial"/>
              </a:rPr>
              <a:t>Ohio (0-3) </a:t>
            </a:r>
            <a:endParaRPr sz="5000" b="0">
              <a:solidFill>
                <a:srgbClr val="1F497D"/>
              </a:solidFill>
              <a:latin typeface="Arial"/>
              <a:cs typeface="Arial"/>
              <a:sym typeface="Arial"/>
            </a:endParaRPr>
          </a:p>
          <a:p>
            <a:pPr algn="l" defTabSz="1828800" hangingPunct="1">
              <a:buClr>
                <a:srgbClr val="000000"/>
              </a:buClr>
            </a:pPr>
            <a:r>
              <a:rPr lang="en-US" sz="5000" b="0">
                <a:solidFill>
                  <a:srgbClr val="1F497D"/>
                </a:solidFill>
                <a:latin typeface="Arial"/>
                <a:cs typeface="Arial"/>
                <a:sym typeface="Arial"/>
              </a:rPr>
              <a:t>Oregon (0-6) </a:t>
            </a:r>
            <a:endParaRPr sz="5000" b="0">
              <a:solidFill>
                <a:srgbClr val="1F497D"/>
              </a:solidFill>
              <a:latin typeface="Arial"/>
              <a:cs typeface="Arial"/>
              <a:sym typeface="Arial"/>
            </a:endParaRPr>
          </a:p>
          <a:p>
            <a:pPr algn="l" defTabSz="1828800" hangingPunct="1">
              <a:buClr>
                <a:srgbClr val="000000"/>
              </a:buClr>
            </a:pPr>
            <a:r>
              <a:rPr lang="en-US" sz="5000" b="0">
                <a:solidFill>
                  <a:srgbClr val="1F497D"/>
                </a:solidFill>
                <a:latin typeface="Arial"/>
                <a:cs typeface="Arial"/>
                <a:sym typeface="Arial"/>
              </a:rPr>
              <a:t>New Mexico (0-6) </a:t>
            </a:r>
            <a:endParaRPr sz="5000" b="0">
              <a:solidFill>
                <a:srgbClr val="1F497D"/>
              </a:solidFill>
              <a:latin typeface="Arial"/>
              <a:cs typeface="Arial"/>
              <a:sym typeface="Arial"/>
            </a:endParaRPr>
          </a:p>
          <a:p>
            <a:pPr algn="l" defTabSz="1828800" hangingPunct="1">
              <a:buClr>
                <a:srgbClr val="000000"/>
              </a:buClr>
            </a:pPr>
            <a:r>
              <a:rPr lang="en-US" sz="5000" b="0">
                <a:solidFill>
                  <a:srgbClr val="1F497D"/>
                </a:solidFill>
                <a:latin typeface="Arial"/>
                <a:cs typeface="Arial"/>
                <a:sym typeface="Arial"/>
              </a:rPr>
              <a:t>Minnesota* (0-6) </a:t>
            </a:r>
            <a:endParaRPr sz="5000" b="0">
              <a:solidFill>
                <a:srgbClr val="1F497D"/>
              </a:solidFill>
              <a:latin typeface="Arial"/>
              <a:cs typeface="Arial"/>
              <a:sym typeface="Arial"/>
            </a:endParaRPr>
          </a:p>
          <a:p>
            <a:pPr algn="l" defTabSz="1828800" hangingPunct="1">
              <a:buClr>
                <a:srgbClr val="000000"/>
              </a:buClr>
            </a:pPr>
            <a:r>
              <a:rPr lang="en-US" sz="5000" b="0">
                <a:solidFill>
                  <a:srgbClr val="1F497D"/>
                </a:solidFill>
                <a:latin typeface="Arial"/>
                <a:cs typeface="Arial"/>
                <a:sym typeface="Arial"/>
              </a:rPr>
              <a:t>North Carolina (0-6) </a:t>
            </a:r>
            <a:endParaRPr sz="5000" b="0">
              <a:solidFill>
                <a:srgbClr val="1F497D"/>
              </a:solidFill>
              <a:latin typeface="Arial"/>
              <a:cs typeface="Arial"/>
              <a:sym typeface="Arial"/>
            </a:endParaRPr>
          </a:p>
          <a:p>
            <a:pPr algn="l" defTabSz="1828800" hangingPunct="1">
              <a:buClr>
                <a:srgbClr val="000000"/>
              </a:buClr>
            </a:pPr>
            <a:r>
              <a:rPr lang="en-US" sz="5000" b="0">
                <a:solidFill>
                  <a:srgbClr val="1F497D"/>
                </a:solidFill>
                <a:latin typeface="Arial"/>
                <a:cs typeface="Arial"/>
                <a:sym typeface="Arial"/>
              </a:rPr>
              <a:t>Washington (0-6) </a:t>
            </a:r>
            <a:endParaRPr sz="5000" b="0">
              <a:solidFill>
                <a:srgbClr val="1F497D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eneral Slide"/>
          <p:cNvSpPr txBox="1">
            <a:spLocks noGrp="1"/>
          </p:cNvSpPr>
          <p:nvPr>
            <p:ph type="ctrTitle"/>
          </p:nvPr>
        </p:nvSpPr>
        <p:spPr>
          <a:xfrm>
            <a:off x="1249208" y="903176"/>
            <a:ext cx="22426701" cy="86064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Round Table Discussions – Two Rounds</a:t>
            </a:r>
            <a:endParaRPr dirty="0"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414443" y="12908210"/>
            <a:ext cx="261467" cy="40109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pic>
        <p:nvPicPr>
          <p:cNvPr id="12" name="Picture 11" descr="A child smiling at the camera&#10;&#10;Description automatically generated">
            <a:extLst>
              <a:ext uri="{FF2B5EF4-FFF2-40B4-BE49-F238E27FC236}">
                <a16:creationId xmlns:a16="http://schemas.microsoft.com/office/drawing/2014/main" id="{698CBF73-B917-0234-9546-B8A47A329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6790" y="2022133"/>
            <a:ext cx="5401810" cy="10532562"/>
          </a:xfrm>
          <a:prstGeom prst="rect">
            <a:avLst/>
          </a:prstGeom>
        </p:spPr>
      </p:pic>
      <p:pic>
        <p:nvPicPr>
          <p:cNvPr id="14" name="Picture 13" descr="A child smiling with a white shirt with a red and white star&#10;&#10;Description automatically generated">
            <a:extLst>
              <a:ext uri="{FF2B5EF4-FFF2-40B4-BE49-F238E27FC236}">
                <a16:creationId xmlns:a16="http://schemas.microsoft.com/office/drawing/2014/main" id="{22C6B60C-32F2-A438-67A7-B5F43EC3A0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789" y="5465589"/>
            <a:ext cx="7159597" cy="7183596"/>
          </a:xfrm>
          <a:prstGeom prst="rect">
            <a:avLst/>
          </a:prstGeom>
        </p:spPr>
      </p:pic>
      <p:pic>
        <p:nvPicPr>
          <p:cNvPr id="16" name="Picture 15" descr="A child with hands on hips&#10;&#10;Description automatically generated">
            <a:extLst>
              <a:ext uri="{FF2B5EF4-FFF2-40B4-BE49-F238E27FC236}">
                <a16:creationId xmlns:a16="http://schemas.microsoft.com/office/drawing/2014/main" id="{7015D6CE-1CF9-C52B-D497-CE91F99C75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75" y="5749887"/>
            <a:ext cx="5034947" cy="6804807"/>
          </a:xfrm>
          <a:prstGeom prst="rect">
            <a:avLst/>
          </a:prstGeom>
        </p:spPr>
      </p:pic>
      <p:pic>
        <p:nvPicPr>
          <p:cNvPr id="28" name="Picture 27" descr="A young child with her hands on her hips&#10;&#10;Description automatically generated">
            <a:extLst>
              <a:ext uri="{FF2B5EF4-FFF2-40B4-BE49-F238E27FC236}">
                <a16:creationId xmlns:a16="http://schemas.microsoft.com/office/drawing/2014/main" id="{7D15F23A-4BEE-2BEC-D92B-3D18E504C9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6387" y="3636604"/>
            <a:ext cx="8427613" cy="8940970"/>
          </a:xfrm>
          <a:prstGeom prst="rect">
            <a:avLst/>
          </a:prstGeom>
        </p:spPr>
      </p:pic>
      <p:pic>
        <p:nvPicPr>
          <p:cNvPr id="9" name="Picture 8" descr="A young child with her hands up&#10;&#10;Description automatically generated">
            <a:extLst>
              <a:ext uri="{FF2B5EF4-FFF2-40B4-BE49-F238E27FC236}">
                <a16:creationId xmlns:a16="http://schemas.microsoft.com/office/drawing/2014/main" id="{2F8966E3-1D84-B430-6F5B-B8F7A1B17B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3984" y="4069142"/>
            <a:ext cx="4264805" cy="8485552"/>
          </a:xfrm>
          <a:prstGeom prst="rect">
            <a:avLst/>
          </a:prstGeom>
        </p:spPr>
      </p:pic>
      <p:pic>
        <p:nvPicPr>
          <p:cNvPr id="32" name="Picture 31" descr="A blue square with white letters&#10;&#10;Description automatically generated">
            <a:extLst>
              <a:ext uri="{FF2B5EF4-FFF2-40B4-BE49-F238E27FC236}">
                <a16:creationId xmlns:a16="http://schemas.microsoft.com/office/drawing/2014/main" id="{679AD27E-29C6-5269-2EA1-82E6D418BC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8524" y="9873242"/>
            <a:ext cx="1835724" cy="566158"/>
          </a:xfrm>
          <a:prstGeom prst="rect">
            <a:avLst/>
          </a:prstGeom>
        </p:spPr>
      </p:pic>
      <p:pic>
        <p:nvPicPr>
          <p:cNvPr id="34" name="Picture 33" descr="A white circle with a yellow circle in the middle&#10;&#10;Description automatically generated">
            <a:extLst>
              <a:ext uri="{FF2B5EF4-FFF2-40B4-BE49-F238E27FC236}">
                <a16:creationId xmlns:a16="http://schemas.microsoft.com/office/drawing/2014/main" id="{F87B336F-D0D8-8D60-8FA1-288F6F80CB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4511" y="8689597"/>
            <a:ext cx="15494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811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fade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Mixed Race Family Images - Free Download on Freepik">
            <a:extLst>
              <a:ext uri="{FF2B5EF4-FFF2-40B4-BE49-F238E27FC236}">
                <a16:creationId xmlns:a16="http://schemas.microsoft.com/office/drawing/2014/main" id="{62351F1A-211F-9FA5-83C6-FE3596829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4299" y="3045053"/>
            <a:ext cx="12282430" cy="818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General Slide"/>
          <p:cNvSpPr txBox="1">
            <a:spLocks noGrp="1"/>
          </p:cNvSpPr>
          <p:nvPr>
            <p:ph type="ctrTitle"/>
          </p:nvPr>
        </p:nvSpPr>
        <p:spPr>
          <a:xfrm>
            <a:off x="1249208" y="903176"/>
            <a:ext cx="22426701" cy="86064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dirty="0"/>
              <a:t>What state levers can you pull to support family economic security?</a:t>
            </a:r>
            <a:endParaRPr dirty="0"/>
          </a:p>
        </p:txBody>
      </p:sp>
      <p:sp>
        <p:nvSpPr>
          <p:cNvPr id="52" name="Here are the state kids, if you need them. If you need a specific kid with a specific state, we can do that."/>
          <p:cNvSpPr txBox="1">
            <a:spLocks noGrp="1"/>
          </p:cNvSpPr>
          <p:nvPr>
            <p:ph type="subTitle" sz="quarter" idx="1"/>
          </p:nvPr>
        </p:nvSpPr>
        <p:spPr>
          <a:xfrm>
            <a:off x="1020334" y="3045053"/>
            <a:ext cx="9990021" cy="2473124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6600" kern="100" dirty="0">
                <a:solidFill>
                  <a:schemeClr val="accent1">
                    <a:lumMod val="50000"/>
                  </a:schemeClr>
                </a:solidFill>
                <a:effectLst/>
                <a:latin typeface="Bradley Han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THINK  </a:t>
            </a:r>
          </a:p>
          <a:p>
            <a:pPr lvl="0">
              <a:lnSpc>
                <a:spcPct val="107000"/>
              </a:lnSpc>
            </a:pPr>
            <a:r>
              <a:rPr lang="en-US" sz="3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at least one FES policy that you think </a:t>
            </a:r>
            <a:r>
              <a:rPr lang="en-US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might have legs in your state next session? </a:t>
            </a:r>
            <a:endParaRPr lang="en-US" sz="3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36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endParaRPr lang="en-US" dirty="0"/>
          </a:p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  <a:p>
            <a:pPr>
              <a:defRPr>
                <a:latin typeface="+mj-lt"/>
                <a:ea typeface="+mj-ea"/>
                <a:cs typeface="+mj-cs"/>
                <a:sym typeface="Helvetica"/>
              </a:defRPr>
            </a:pPr>
            <a:endParaRPr dirty="0"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414443" y="12908210"/>
            <a:ext cx="261467" cy="40109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/>
              <a:t>16</a:t>
            </a:fld>
            <a:endParaRPr/>
          </a:p>
        </p:txBody>
      </p:sp>
      <p:sp>
        <p:nvSpPr>
          <p:cNvPr id="3" name="Here are the state kids, if you need them. If you need a specific kid with a specific state, we can do that.">
            <a:extLst>
              <a:ext uri="{FF2B5EF4-FFF2-40B4-BE49-F238E27FC236}">
                <a16:creationId xmlns:a16="http://schemas.microsoft.com/office/drawing/2014/main" id="{799A212B-6FB9-6032-71DC-49DD25BCF335}"/>
              </a:ext>
            </a:extLst>
          </p:cNvPr>
          <p:cNvSpPr txBox="1">
            <a:spLocks/>
          </p:cNvSpPr>
          <p:nvPr/>
        </p:nvSpPr>
        <p:spPr>
          <a:xfrm>
            <a:off x="1020334" y="6271779"/>
            <a:ext cx="9990021" cy="2473124"/>
          </a:xfrm>
          <a:prstGeom prst="rect">
            <a:avLst/>
          </a:prstGeom>
          <a:noFill/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Autofit/>
          </a:bodyPr>
          <a:lstStyle>
            <a:lvl1pPr marL="0" marR="0" indent="0" algn="l" defTabSz="821531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44500" algn="l" defTabSz="821531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889000" algn="l" defTabSz="821531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33500" algn="l" defTabSz="821531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778000" algn="l" defTabSz="821531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39218" marR="0" indent="-416718" algn="l" defTabSz="821531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83718" marR="0" indent="-416718" algn="l" defTabSz="821531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28218" marR="0" indent="-416718" algn="l" defTabSz="821531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972718" marR="0" indent="-416718" algn="l" defTabSz="821531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lnSpc>
                <a:spcPct val="107000"/>
              </a:lnSpc>
            </a:pPr>
            <a:r>
              <a:rPr lang="en-US" sz="6600" kern="100" dirty="0">
                <a:solidFill>
                  <a:srgbClr val="92D050"/>
                </a:solidFill>
                <a:latin typeface="Bradley Han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PAIR</a:t>
            </a:r>
            <a:r>
              <a:rPr lang="en-US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</a:p>
          <a:p>
            <a:pPr hangingPunct="1">
              <a:lnSpc>
                <a:spcPct val="107000"/>
              </a:lnSpc>
            </a:pPr>
            <a:r>
              <a:rPr lang="en-US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Turn to a partner and share your ideas. Ask questions of each other.</a:t>
            </a:r>
            <a:endParaRPr lang="en-US" dirty="0">
              <a:latin typeface="+mj-lt"/>
              <a:ea typeface="+mj-ea"/>
              <a:cs typeface="+mj-cs"/>
              <a:sym typeface="Helvetica"/>
            </a:endParaRPr>
          </a:p>
          <a:p>
            <a:pPr hangingPunct="1">
              <a:defRPr>
                <a:latin typeface="+mj-lt"/>
                <a:ea typeface="+mj-ea"/>
                <a:cs typeface="+mj-cs"/>
                <a:sym typeface="Helvetica"/>
              </a:defRPr>
            </a:pPr>
            <a:endParaRPr lang="en-US" dirty="0">
              <a:latin typeface="+mj-lt"/>
              <a:ea typeface="+mj-ea"/>
              <a:cs typeface="+mj-cs"/>
              <a:sym typeface="Helvetica"/>
            </a:endParaRPr>
          </a:p>
          <a:p>
            <a:pPr hangingPunct="1">
              <a:defRPr>
                <a:latin typeface="+mj-lt"/>
                <a:ea typeface="+mj-ea"/>
                <a:cs typeface="+mj-cs"/>
                <a:sym typeface="Helvetica"/>
              </a:defRPr>
            </a:pPr>
            <a:endParaRPr lang="en-US" dirty="0"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4" name="Here are the state kids, if you need them. If you need a specific kid with a specific state, we can do that.">
            <a:extLst>
              <a:ext uri="{FF2B5EF4-FFF2-40B4-BE49-F238E27FC236}">
                <a16:creationId xmlns:a16="http://schemas.microsoft.com/office/drawing/2014/main" id="{EEB67780-94A6-2D66-1DAC-380368F963D5}"/>
              </a:ext>
            </a:extLst>
          </p:cNvPr>
          <p:cNvSpPr txBox="1">
            <a:spLocks/>
          </p:cNvSpPr>
          <p:nvPr/>
        </p:nvSpPr>
        <p:spPr>
          <a:xfrm>
            <a:off x="1020334" y="9558595"/>
            <a:ext cx="9490863" cy="1945599"/>
          </a:xfrm>
          <a:prstGeom prst="rect">
            <a:avLst/>
          </a:prstGeom>
          <a:noFill/>
          <a:ln w="3175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3578" tIns="53578" rIns="53578" bIns="53578">
            <a:noAutofit/>
          </a:bodyPr>
          <a:lstStyle>
            <a:lvl1pPr marL="0" marR="0" indent="0" algn="l" defTabSz="821531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44500" algn="l" defTabSz="821531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889000" algn="l" defTabSz="821531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33500" algn="l" defTabSz="821531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778000" algn="l" defTabSz="821531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39218" marR="0" indent="-416718" algn="l" defTabSz="821531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83718" marR="0" indent="-416718" algn="l" defTabSz="821531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28218" marR="0" indent="-416718" algn="l" defTabSz="821531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3972718" marR="0" indent="-416718" algn="l" defTabSz="821531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45000"/>
              <a:buFontTx/>
              <a:buChar char="•"/>
              <a:tabLst/>
              <a:defRPr sz="3000" b="0" i="0" u="none" strike="noStrike" cap="none" spc="0" baseline="0"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hangingPunct="1">
              <a:lnSpc>
                <a:spcPct val="107000"/>
              </a:lnSpc>
            </a:pPr>
            <a:r>
              <a:rPr lang="en-US" sz="6600" kern="100" dirty="0">
                <a:solidFill>
                  <a:srgbClr val="F77B00"/>
                </a:solidFill>
                <a:latin typeface="Bradley Hand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SHARE</a:t>
            </a:r>
            <a:r>
              <a:rPr lang="en-US" sz="36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Popcorn shares. What are some ideas of policies that you might go for?</a:t>
            </a:r>
            <a:endParaRPr lang="en-US" dirty="0">
              <a:latin typeface="+mj-lt"/>
              <a:ea typeface="+mj-ea"/>
              <a:cs typeface="+mj-cs"/>
              <a:sym typeface="Helvetica"/>
            </a:endParaRPr>
          </a:p>
          <a:p>
            <a:pPr hangingPunct="1">
              <a:defRPr>
                <a:latin typeface="+mj-lt"/>
                <a:ea typeface="+mj-ea"/>
                <a:cs typeface="+mj-cs"/>
                <a:sym typeface="Helvetica"/>
              </a:defRPr>
            </a:pPr>
            <a:endParaRPr lang="en-US" dirty="0">
              <a:latin typeface="+mj-lt"/>
              <a:ea typeface="+mj-ea"/>
              <a:cs typeface="+mj-cs"/>
              <a:sym typeface="Helvetica"/>
            </a:endParaRPr>
          </a:p>
          <a:p>
            <a:pPr hangingPunct="1">
              <a:defRPr>
                <a:latin typeface="+mj-lt"/>
                <a:ea typeface="+mj-ea"/>
                <a:cs typeface="+mj-cs"/>
                <a:sym typeface="Helvetica"/>
              </a:defRPr>
            </a:pPr>
            <a:endParaRPr lang="en-US" dirty="0">
              <a:latin typeface="+mj-lt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hild with hands on hips&#10;&#10;Description automatically generated">
            <a:extLst>
              <a:ext uri="{FF2B5EF4-FFF2-40B4-BE49-F238E27FC236}">
                <a16:creationId xmlns:a16="http://schemas.microsoft.com/office/drawing/2014/main" id="{EA21FE48-8769-22FE-0BCD-D5BC6EC806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175" y="1612067"/>
            <a:ext cx="8955825" cy="1210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16119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ABA5FD-068E-A20B-E91D-4F6094F88D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6979" y="3651250"/>
            <a:ext cx="10391422" cy="8984900"/>
          </a:xfrm>
        </p:spPr>
        <p:txBody>
          <a:bodyPr vert="horz" lIns="182880" tIns="91440" rIns="182880" bIns="91440" rtlCol="0" anchor="t">
            <a:normAutofit lnSpcReduction="10000"/>
          </a:bodyPr>
          <a:lstStyle/>
          <a:p>
            <a:r>
              <a:rPr lang="en-US" b="1">
                <a:latin typeface="Arial"/>
                <a:cs typeface="Arial"/>
              </a:rPr>
              <a:t>TANF:</a:t>
            </a:r>
            <a:endParaRPr lang="en-US" b="1"/>
          </a:p>
          <a:p>
            <a:pPr lvl="1"/>
            <a:r>
              <a:rPr lang="en-US">
                <a:latin typeface="Arial"/>
                <a:cs typeface="Arial"/>
              </a:rPr>
              <a:t>Updates to eligibility and benefits amounts for first time in nearly three decades</a:t>
            </a:r>
          </a:p>
          <a:p>
            <a:pPr lvl="1"/>
            <a:r>
              <a:rPr lang="en-US">
                <a:latin typeface="Arial"/>
                <a:cs typeface="Arial"/>
              </a:rPr>
              <a:t>How we got it done:</a:t>
            </a:r>
          </a:p>
          <a:p>
            <a:pPr lvl="2"/>
            <a:r>
              <a:rPr lang="en-US">
                <a:latin typeface="Arial"/>
                <a:cs typeface="Arial"/>
              </a:rPr>
              <a:t>Legislative champions in a position to do something about it</a:t>
            </a:r>
          </a:p>
          <a:p>
            <a:pPr lvl="2"/>
            <a:r>
              <a:rPr lang="en-US">
                <a:latin typeface="Arial"/>
                <a:cs typeface="Arial"/>
              </a:rPr>
              <a:t>Broad coalition of human services advocates and direct service organizations</a:t>
            </a:r>
          </a:p>
          <a:p>
            <a:pPr lvl="2"/>
            <a:r>
              <a:rPr lang="en-US">
                <a:latin typeface="Arial"/>
                <a:cs typeface="Arial"/>
              </a:rPr>
              <a:t>Messaging around work</a:t>
            </a:r>
          </a:p>
          <a:p>
            <a:pPr lvl="2"/>
            <a:r>
              <a:rPr lang="en-US">
                <a:latin typeface="Arial"/>
                <a:cs typeface="Arial"/>
              </a:rPr>
              <a:t>State abortion restrictions</a:t>
            </a:r>
          </a:p>
          <a:p>
            <a:pPr lvl="2"/>
            <a:r>
              <a:rPr lang="en-US">
                <a:latin typeface="Arial"/>
                <a:cs typeface="Arial"/>
              </a:rPr>
              <a:t>Committed, long-term engagement and leadership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ABEB5-F3DB-54F4-A0AC-88FC11A1792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182880" tIns="91440" rIns="182880" bIns="91440" rtlCol="0" anchor="t">
            <a:normAutofit/>
          </a:bodyPr>
          <a:lstStyle/>
          <a:p>
            <a:r>
              <a:rPr lang="en-US" b="1">
                <a:latin typeface="Arial"/>
                <a:cs typeface="Arial"/>
              </a:rPr>
              <a:t>EITC:</a:t>
            </a:r>
          </a:p>
          <a:p>
            <a:pPr lvl="1"/>
            <a:r>
              <a:rPr lang="en-US">
                <a:latin typeface="Arial"/>
                <a:cs typeface="Arial"/>
              </a:rPr>
              <a:t>Re-coupled state EITC to federal EITC</a:t>
            </a:r>
            <a:endParaRPr lang="en-US"/>
          </a:p>
          <a:p>
            <a:pPr lvl="1"/>
            <a:r>
              <a:rPr lang="en-US">
                <a:latin typeface="Arial"/>
                <a:cs typeface="Arial"/>
              </a:rPr>
              <a:t>How we got it done:</a:t>
            </a:r>
          </a:p>
          <a:p>
            <a:pPr lvl="2"/>
            <a:r>
              <a:rPr lang="en-US">
                <a:latin typeface="Arial"/>
                <a:cs typeface="Arial"/>
              </a:rPr>
              <a:t>Legislative champion heavily involved in state tax/fiscal policy</a:t>
            </a:r>
          </a:p>
          <a:p>
            <a:pPr lvl="2"/>
            <a:r>
              <a:rPr lang="en-US">
                <a:latin typeface="Arial"/>
                <a:cs typeface="Arial"/>
              </a:rPr>
              <a:t>Engagement from religious community helped shore up anti-poverty, pro-family messaging</a:t>
            </a:r>
          </a:p>
          <a:p>
            <a:pPr lvl="2"/>
            <a:r>
              <a:rPr lang="en-US">
                <a:latin typeface="Arial"/>
                <a:cs typeface="Arial"/>
              </a:rPr>
              <a:t>Able to talk about equity AND work, so appealing to wider base of support</a:t>
            </a:r>
            <a:endParaRPr lang="en-US"/>
          </a:p>
          <a:p>
            <a:pPr lvl="2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075229-3D20-7107-8FC9-3513C2B288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828800" hangingPunct="1"/>
            <a:fld id="{BBB69291-A384-1346-A27A-D0A1C91B6C32}" type="slidenum">
              <a:rPr lang="en-US" b="0" kern="1200">
                <a:solidFill>
                  <a:srgbClr val="000000">
                    <a:tint val="75000"/>
                  </a:srgbClr>
                </a:solidFill>
                <a:latin typeface="Calibri" panose="020F0502020204030204"/>
                <a:ea typeface="+mn-ea"/>
                <a:cs typeface="+mn-cs"/>
              </a:rPr>
              <a:pPr defTabSz="1828800" hangingPunct="1"/>
              <a:t>3</a:t>
            </a:fld>
            <a:endParaRPr lang="en-US" b="0" kern="1200">
              <a:solidFill>
                <a:srgbClr val="000000">
                  <a:tint val="75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D3105DB-D8FD-5245-D115-6CD020F80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Arial"/>
              </a:rPr>
              <a:t>Updating TANF &amp; Re-coupling EITC</a:t>
            </a:r>
          </a:p>
        </p:txBody>
      </p:sp>
    </p:spTree>
    <p:extLst>
      <p:ext uri="{BB962C8B-B14F-4D97-AF65-F5344CB8AC3E}">
        <p14:creationId xmlns:p14="http://schemas.microsoft.com/office/powerpoint/2010/main" val="3817473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hild smiling at the camera&#10;&#10;Description automatically generated">
            <a:extLst>
              <a:ext uri="{FF2B5EF4-FFF2-40B4-BE49-F238E27FC236}">
                <a16:creationId xmlns:a16="http://schemas.microsoft.com/office/drawing/2014/main" id="{BBF38F68-0EAA-4D66-3B41-DEA35F2C86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190" y="905267"/>
            <a:ext cx="6570210" cy="1281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151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700" y="-4223702"/>
            <a:ext cx="24384000" cy="18649705"/>
          </a:xfrm>
          <a:custGeom>
            <a:avLst/>
            <a:gdLst/>
            <a:ahLst/>
            <a:cxnLst/>
            <a:rect l="l" t="t" r="r" b="b"/>
            <a:pathLst>
              <a:path w="18288000" h="13987279">
                <a:moveTo>
                  <a:pt x="0" y="0"/>
                </a:moveTo>
                <a:lnTo>
                  <a:pt x="18288000" y="0"/>
                </a:lnTo>
                <a:lnTo>
                  <a:pt x="18288000" y="13987279"/>
                </a:lnTo>
                <a:lnTo>
                  <a:pt x="0" y="139872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0"/>
            </a:blip>
            <a:stretch>
              <a:fillRect l="-10346" r="-10346" b="-533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685800" y="-685800"/>
            <a:ext cx="25738283" cy="14731295"/>
            <a:chOff x="0" y="0"/>
            <a:chExt cx="5084105" cy="29098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084105" cy="2909886"/>
            </a:xfrm>
            <a:custGeom>
              <a:avLst/>
              <a:gdLst/>
              <a:ahLst/>
              <a:cxnLst/>
              <a:rect l="l" t="t" r="r" b="b"/>
              <a:pathLst>
                <a:path w="5084105" h="2909886">
                  <a:moveTo>
                    <a:pt x="0" y="0"/>
                  </a:moveTo>
                  <a:lnTo>
                    <a:pt x="5084105" y="0"/>
                  </a:lnTo>
                  <a:lnTo>
                    <a:pt x="5084105" y="2909886"/>
                  </a:lnTo>
                  <a:lnTo>
                    <a:pt x="0" y="2909886"/>
                  </a:lnTo>
                  <a:close/>
                </a:path>
              </a:pathLst>
            </a:custGeom>
            <a:solidFill>
              <a:srgbClr val="43B3E3">
                <a:alpha val="4588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5084105" cy="2938460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>
                <a:lnSpc>
                  <a:spcPts val="2613"/>
                </a:lnSpc>
              </a:pPr>
              <a:endParaRPr sz="400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23864009" y="10976424"/>
            <a:ext cx="532692" cy="1367977"/>
            <a:chOff x="0" y="0"/>
            <a:chExt cx="1280047" cy="32872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280047" cy="3287216"/>
            </a:xfrm>
            <a:custGeom>
              <a:avLst/>
              <a:gdLst/>
              <a:ahLst/>
              <a:cxnLst/>
              <a:rect l="l" t="t" r="r" b="b"/>
              <a:pathLst>
                <a:path w="1280047" h="3287216">
                  <a:moveTo>
                    <a:pt x="0" y="0"/>
                  </a:moveTo>
                  <a:lnTo>
                    <a:pt x="1280047" y="0"/>
                  </a:lnTo>
                  <a:lnTo>
                    <a:pt x="1280047" y="3287216"/>
                  </a:lnTo>
                  <a:lnTo>
                    <a:pt x="0" y="3287216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8" name="AutoShape 8"/>
          <p:cNvSpPr/>
          <p:nvPr/>
        </p:nvSpPr>
        <p:spPr>
          <a:xfrm>
            <a:off x="11094194" y="7278573"/>
            <a:ext cx="2195613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Freeform 9"/>
          <p:cNvSpPr/>
          <p:nvPr/>
        </p:nvSpPr>
        <p:spPr>
          <a:xfrm>
            <a:off x="1371601" y="10144488"/>
            <a:ext cx="3139743" cy="2199912"/>
          </a:xfrm>
          <a:custGeom>
            <a:avLst/>
            <a:gdLst/>
            <a:ahLst/>
            <a:cxnLst/>
            <a:rect l="l" t="t" r="r" b="b"/>
            <a:pathLst>
              <a:path w="2354807" h="1649934">
                <a:moveTo>
                  <a:pt x="0" y="0"/>
                </a:moveTo>
                <a:lnTo>
                  <a:pt x="2354807" y="0"/>
                </a:lnTo>
                <a:lnTo>
                  <a:pt x="2354807" y="1649934"/>
                </a:lnTo>
                <a:lnTo>
                  <a:pt x="0" y="16499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1371600" y="4438779"/>
            <a:ext cx="21640800" cy="1997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6564"/>
              </a:lnSpc>
              <a:spcBef>
                <a:spcPct val="0"/>
              </a:spcBef>
            </a:pPr>
            <a:r>
              <a:rPr lang="en-US" sz="11832">
                <a:solidFill>
                  <a:srgbClr val="FFFFFF"/>
                </a:solidFill>
                <a:latin typeface="League Spartan"/>
              </a:rPr>
              <a:t>“BIG SKY DENY”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116927" y="7795762"/>
            <a:ext cx="14150148" cy="29403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Aller 1"/>
              </a:rPr>
              <a:t>HOW A CHILD TAX CREDIT BILL </a:t>
            </a:r>
          </a:p>
          <a:p>
            <a:pPr>
              <a:lnSpc>
                <a:spcPts val="7840"/>
              </a:lnSpc>
            </a:pPr>
            <a:r>
              <a:rPr lang="en-US" sz="5600">
                <a:solidFill>
                  <a:srgbClr val="FFFFFF"/>
                </a:solidFill>
                <a:latin typeface="Aller 1"/>
              </a:rPr>
              <a:t>CHAMPIONED BY REPUBLICANS </a:t>
            </a:r>
          </a:p>
          <a:p>
            <a:pPr>
              <a:lnSpc>
                <a:spcPts val="7840"/>
              </a:lnSpc>
              <a:spcBef>
                <a:spcPct val="0"/>
              </a:spcBef>
            </a:pPr>
            <a:r>
              <a:rPr lang="en-US" sz="5600">
                <a:solidFill>
                  <a:srgbClr val="FFFFFF"/>
                </a:solidFill>
                <a:latin typeface="Aller 1"/>
              </a:rPr>
              <a:t>WENT DOWN IN MONTANA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087117" y="11842749"/>
            <a:ext cx="14150148" cy="360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5"/>
              </a:lnSpc>
              <a:spcBef>
                <a:spcPct val="0"/>
              </a:spcBef>
            </a:pPr>
            <a:r>
              <a:rPr lang="en-US" sz="2132" spc="1705">
                <a:solidFill>
                  <a:srgbClr val="FFFFFF"/>
                </a:solidFill>
                <a:latin typeface="League Spartan"/>
              </a:rPr>
              <a:t>WWW.ZEROTOFIVE.ORG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267073" y="11693314"/>
            <a:ext cx="3775136" cy="646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13"/>
              </a:lnSpc>
            </a:pPr>
            <a:r>
              <a:rPr lang="en-US" sz="1867" dirty="0">
                <a:solidFill>
                  <a:srgbClr val="FFFFFF"/>
                </a:solidFill>
                <a:latin typeface="Aller 1"/>
              </a:rPr>
              <a:t>2023 Alliance for Early Success </a:t>
            </a:r>
          </a:p>
          <a:p>
            <a:pPr algn="l">
              <a:lnSpc>
                <a:spcPts val="2613"/>
              </a:lnSpc>
              <a:spcBef>
                <a:spcPct val="0"/>
              </a:spcBef>
            </a:pPr>
            <a:r>
              <a:rPr lang="en-US" sz="1867" dirty="0">
                <a:solidFill>
                  <a:srgbClr val="FFFFFF"/>
                </a:solidFill>
                <a:latin typeface="Aller 1"/>
              </a:rPr>
              <a:t>CONNECT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71601" y="6398840"/>
            <a:ext cx="17146471" cy="408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360"/>
              </a:lnSpc>
            </a:pPr>
            <a:r>
              <a:rPr lang="en-US" sz="2400">
                <a:solidFill>
                  <a:srgbClr val="FFFFFF"/>
                </a:solidFill>
                <a:latin typeface="Aller 2"/>
              </a:rPr>
              <a:t>-The New Republic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3623" y="-2798465"/>
            <a:ext cx="25031245" cy="16687497"/>
          </a:xfrm>
          <a:custGeom>
            <a:avLst/>
            <a:gdLst/>
            <a:ahLst/>
            <a:cxnLst/>
            <a:rect l="l" t="t" r="r" b="b"/>
            <a:pathLst>
              <a:path w="18773434" h="12515623">
                <a:moveTo>
                  <a:pt x="0" y="0"/>
                </a:moveTo>
                <a:lnTo>
                  <a:pt x="18773434" y="0"/>
                </a:lnTo>
                <a:lnTo>
                  <a:pt x="18773434" y="12515623"/>
                </a:lnTo>
                <a:lnTo>
                  <a:pt x="0" y="125156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3864009" y="10976424"/>
            <a:ext cx="532692" cy="1367977"/>
            <a:chOff x="0" y="0"/>
            <a:chExt cx="1280047" cy="32872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80047" cy="3287216"/>
            </a:xfrm>
            <a:custGeom>
              <a:avLst/>
              <a:gdLst/>
              <a:ahLst/>
              <a:cxnLst/>
              <a:rect l="l" t="t" r="r" b="b"/>
              <a:pathLst>
                <a:path w="1280047" h="3287216">
                  <a:moveTo>
                    <a:pt x="0" y="0"/>
                  </a:moveTo>
                  <a:lnTo>
                    <a:pt x="1280047" y="0"/>
                  </a:lnTo>
                  <a:lnTo>
                    <a:pt x="1280047" y="3287216"/>
                  </a:lnTo>
                  <a:lnTo>
                    <a:pt x="0" y="3287216"/>
                  </a:lnTo>
                  <a:close/>
                </a:path>
              </a:pathLst>
            </a:custGeom>
            <a:solidFill>
              <a:srgbClr val="43B3E3"/>
            </a:solidFill>
          </p:spPr>
        </p:sp>
      </p:grpSp>
      <p:sp>
        <p:nvSpPr>
          <p:cNvPr id="5" name="Freeform 5"/>
          <p:cNvSpPr/>
          <p:nvPr/>
        </p:nvSpPr>
        <p:spPr>
          <a:xfrm>
            <a:off x="1078387" y="1371600"/>
            <a:ext cx="22227227" cy="10972800"/>
          </a:xfrm>
          <a:custGeom>
            <a:avLst/>
            <a:gdLst/>
            <a:ahLst/>
            <a:cxnLst/>
            <a:rect l="l" t="t" r="r" b="b"/>
            <a:pathLst>
              <a:path w="16670420" h="8229600">
                <a:moveTo>
                  <a:pt x="0" y="0"/>
                </a:moveTo>
                <a:lnTo>
                  <a:pt x="16670420" y="0"/>
                </a:lnTo>
                <a:lnTo>
                  <a:pt x="1667042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</a:blip>
            <a:stretch>
              <a:fillRect l="-796" r="-796" b="-4791"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224356" y="1775661"/>
            <a:ext cx="17277689" cy="7564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551"/>
              </a:lnSpc>
            </a:pPr>
            <a:r>
              <a:rPr lang="en-US" sz="4679" dirty="0">
                <a:solidFill>
                  <a:srgbClr val="43B3E3"/>
                </a:solidFill>
                <a:latin typeface="Aller 1"/>
              </a:rPr>
              <a:t>MONTANA POPULATION: </a:t>
            </a:r>
          </a:p>
          <a:p>
            <a:pPr marL="1010265" lvl="1" indent="-505133" algn="l">
              <a:lnSpc>
                <a:spcPts val="6551"/>
              </a:lnSpc>
              <a:buFont typeface="Arial"/>
              <a:buChar char="•"/>
            </a:pPr>
            <a:r>
              <a:rPr lang="en-US" sz="4679" dirty="0">
                <a:solidFill>
                  <a:srgbClr val="43B3E3"/>
                </a:solidFill>
                <a:latin typeface="Aller 1"/>
              </a:rPr>
              <a:t>1.12 MILLION (2021)</a:t>
            </a:r>
          </a:p>
          <a:p>
            <a:pPr marL="1010265" lvl="1" indent="-505133" algn="l">
              <a:lnSpc>
                <a:spcPts val="6551"/>
              </a:lnSpc>
              <a:buFont typeface="Arial"/>
              <a:buChar char="•"/>
            </a:pPr>
            <a:r>
              <a:rPr lang="en-US" sz="4679" dirty="0">
                <a:solidFill>
                  <a:srgbClr val="43B3E3"/>
                </a:solidFill>
                <a:latin typeface="Aller 1"/>
              </a:rPr>
              <a:t>5.1% UNDER AGE 5 </a:t>
            </a:r>
          </a:p>
          <a:p>
            <a:pPr algn="l">
              <a:lnSpc>
                <a:spcPts val="6551"/>
              </a:lnSpc>
            </a:pPr>
            <a:endParaRPr lang="en-US" sz="4679" dirty="0">
              <a:solidFill>
                <a:srgbClr val="43B3E3"/>
              </a:solidFill>
              <a:latin typeface="Aller 1"/>
            </a:endParaRPr>
          </a:p>
          <a:p>
            <a:pPr algn="l">
              <a:lnSpc>
                <a:spcPts val="6551"/>
              </a:lnSpc>
            </a:pPr>
            <a:r>
              <a:rPr lang="en-US" sz="4679" dirty="0">
                <a:solidFill>
                  <a:srgbClr val="43B3E3"/>
                </a:solidFill>
                <a:latin typeface="Aller 1"/>
              </a:rPr>
              <a:t>MEDIAN HOUSEHOLD INCOME: </a:t>
            </a:r>
          </a:p>
          <a:p>
            <a:pPr marL="1010265" lvl="1" indent="-505133" algn="l">
              <a:lnSpc>
                <a:spcPts val="6551"/>
              </a:lnSpc>
              <a:buFont typeface="Arial"/>
              <a:buChar char="•"/>
            </a:pPr>
            <a:r>
              <a:rPr lang="en-US" sz="4679" dirty="0">
                <a:solidFill>
                  <a:srgbClr val="43B3E3"/>
                </a:solidFill>
                <a:latin typeface="Aller 1"/>
              </a:rPr>
              <a:t>$60,560 (2021)</a:t>
            </a:r>
          </a:p>
          <a:p>
            <a:pPr>
              <a:lnSpc>
                <a:spcPts val="6551"/>
              </a:lnSpc>
            </a:pPr>
            <a:endParaRPr lang="en-US" sz="4679" dirty="0">
              <a:solidFill>
                <a:srgbClr val="43B3E3"/>
              </a:solidFill>
              <a:latin typeface="Aller 1"/>
            </a:endParaRPr>
          </a:p>
          <a:p>
            <a:pPr>
              <a:lnSpc>
                <a:spcPts val="6551"/>
              </a:lnSpc>
              <a:spcBef>
                <a:spcPct val="0"/>
              </a:spcBef>
            </a:pPr>
            <a:r>
              <a:rPr lang="en-US" sz="4679" dirty="0">
                <a:solidFill>
                  <a:srgbClr val="43B3E3"/>
                </a:solidFill>
                <a:latin typeface="Aller 1"/>
              </a:rPr>
              <a:t>119,000 HOUSEHOLDS IN MONTANA CURRENTLY BENEFIT FROM THE FEDERAL CTC – MONTANA CURRENTLY HAS NO STATE CTC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863200" y="12280900"/>
            <a:ext cx="9442413" cy="745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985"/>
              </a:lnSpc>
            </a:pPr>
            <a:r>
              <a:rPr lang="en-US" sz="2132">
                <a:solidFill>
                  <a:srgbClr val="747C84"/>
                </a:solidFill>
                <a:latin typeface="Aller 1"/>
              </a:rPr>
              <a:t>Sources: U.S. Census Bureau, White House ARP analysis</a:t>
            </a:r>
          </a:p>
          <a:p>
            <a:pPr algn="r">
              <a:lnSpc>
                <a:spcPts val="2985"/>
              </a:lnSpc>
            </a:pPr>
            <a:endParaRPr lang="en-US" sz="2132">
              <a:solidFill>
                <a:srgbClr val="747C84"/>
              </a:solidFill>
              <a:latin typeface="Aller 1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4570293" y="789088"/>
            <a:ext cx="8028227" cy="5810429"/>
            <a:chOff x="292703" y="420155"/>
            <a:chExt cx="8028227" cy="5810429"/>
          </a:xfrm>
        </p:grpSpPr>
        <p:sp>
          <p:nvSpPr>
            <p:cNvPr id="9" name="Freeform 9"/>
            <p:cNvSpPr/>
            <p:nvPr/>
          </p:nvSpPr>
          <p:spPr>
            <a:xfrm rot="375392">
              <a:off x="292703" y="420155"/>
              <a:ext cx="8028227" cy="5810429"/>
            </a:xfrm>
            <a:custGeom>
              <a:avLst/>
              <a:gdLst/>
              <a:ahLst/>
              <a:cxnLst/>
              <a:rect l="l" t="t" r="r" b="b"/>
              <a:pathLst>
                <a:path w="8028227" h="5810429">
                  <a:moveTo>
                    <a:pt x="0" y="0"/>
                  </a:moveTo>
                  <a:lnTo>
                    <a:pt x="8028227" y="0"/>
                  </a:lnTo>
                  <a:lnTo>
                    <a:pt x="8028227" y="5810430"/>
                  </a:lnTo>
                  <a:lnTo>
                    <a:pt x="0" y="58104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0" name="TextBox 10"/>
            <p:cNvSpPr txBox="1"/>
            <p:nvPr/>
          </p:nvSpPr>
          <p:spPr>
            <a:xfrm rot="421415">
              <a:off x="553482" y="3045473"/>
              <a:ext cx="7488281" cy="23440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732"/>
                </a:lnSpc>
              </a:pPr>
              <a:r>
                <a:rPr lang="en-US" sz="2665" dirty="0">
                  <a:solidFill>
                    <a:srgbClr val="747C84"/>
                  </a:solidFill>
                  <a:latin typeface="Proxima Nova Bold"/>
                </a:rPr>
                <a:t>FUN FACTS</a:t>
              </a:r>
            </a:p>
            <a:p>
              <a:pPr marL="575718" lvl="1" indent="-287858" algn="l">
                <a:lnSpc>
                  <a:spcPts val="3732"/>
                </a:lnSpc>
                <a:buFont typeface="Arial"/>
                <a:buChar char="•"/>
              </a:pPr>
              <a:r>
                <a:rPr lang="en-US" sz="2665" dirty="0">
                  <a:solidFill>
                    <a:srgbClr val="747C84"/>
                  </a:solidFill>
                  <a:latin typeface="Proxima Nova"/>
                </a:rPr>
                <a:t>Montana is 147,040 square miles (the largest land-locked state in the U.S.)</a:t>
              </a:r>
            </a:p>
            <a:p>
              <a:pPr marL="575718" lvl="1" indent="-287858" algn="l">
                <a:lnSpc>
                  <a:spcPts val="3732"/>
                </a:lnSpc>
                <a:buFont typeface="Arial"/>
                <a:buChar char="•"/>
              </a:pPr>
              <a:r>
                <a:rPr lang="en-US" sz="2665" dirty="0">
                  <a:solidFill>
                    <a:srgbClr val="747C84"/>
                  </a:solidFill>
                  <a:latin typeface="Proxima Nova"/>
                </a:rPr>
                <a:t>North Carolina is 48,607 square miles with a population of 10.55 million  (2021)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172355" y="-4572"/>
            <a:ext cx="39183384" cy="13779491"/>
          </a:xfrm>
          <a:custGeom>
            <a:avLst/>
            <a:gdLst/>
            <a:ahLst/>
            <a:cxnLst/>
            <a:rect l="l" t="t" r="r" b="b"/>
            <a:pathLst>
              <a:path w="29387538" h="10334618">
                <a:moveTo>
                  <a:pt x="0" y="0"/>
                </a:moveTo>
                <a:lnTo>
                  <a:pt x="29387538" y="0"/>
                </a:lnTo>
                <a:lnTo>
                  <a:pt x="29387538" y="10334618"/>
                </a:lnTo>
                <a:lnTo>
                  <a:pt x="0" y="103346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999"/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23851309" y="11282917"/>
            <a:ext cx="532692" cy="1367977"/>
            <a:chOff x="0" y="0"/>
            <a:chExt cx="1280047" cy="328721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80047" cy="3287216"/>
            </a:xfrm>
            <a:custGeom>
              <a:avLst/>
              <a:gdLst/>
              <a:ahLst/>
              <a:cxnLst/>
              <a:rect l="l" t="t" r="r" b="b"/>
              <a:pathLst>
                <a:path w="1280047" h="3287216">
                  <a:moveTo>
                    <a:pt x="0" y="0"/>
                  </a:moveTo>
                  <a:lnTo>
                    <a:pt x="1280047" y="0"/>
                  </a:lnTo>
                  <a:lnTo>
                    <a:pt x="1280047" y="3287216"/>
                  </a:lnTo>
                  <a:lnTo>
                    <a:pt x="0" y="3287216"/>
                  </a:lnTo>
                  <a:close/>
                </a:path>
              </a:pathLst>
            </a:custGeom>
            <a:solidFill>
              <a:srgbClr val="43B3E3"/>
            </a:solidFill>
          </p:spPr>
        </p:sp>
      </p:grpSp>
      <p:grpSp>
        <p:nvGrpSpPr>
          <p:cNvPr id="5" name="Group 5"/>
          <p:cNvGrpSpPr/>
          <p:nvPr/>
        </p:nvGrpSpPr>
        <p:grpSpPr>
          <a:xfrm>
            <a:off x="3057678" y="6052611"/>
            <a:ext cx="3529639" cy="3529639"/>
            <a:chOff x="0" y="0"/>
            <a:chExt cx="3529638" cy="3529638"/>
          </a:xfrm>
        </p:grpSpPr>
        <p:sp>
          <p:nvSpPr>
            <p:cNvPr id="6" name="TextBox 6"/>
            <p:cNvSpPr txBox="1"/>
            <p:nvPr/>
          </p:nvSpPr>
          <p:spPr>
            <a:xfrm>
              <a:off x="787788" y="1167865"/>
              <a:ext cx="1954061" cy="11079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224"/>
                </a:lnSpc>
              </a:pPr>
              <a:r>
                <a:rPr lang="en-US" sz="6589">
                  <a:latin typeface="League Spartan"/>
                </a:rPr>
                <a:t>74%</a:t>
              </a:r>
            </a:p>
          </p:txBody>
        </p:sp>
        <p:grpSp>
          <p:nvGrpSpPr>
            <p:cNvPr id="7" name="Group 7"/>
            <p:cNvGrpSpPr>
              <a:grpSpLocks noChangeAspect="1"/>
            </p:cNvGrpSpPr>
            <p:nvPr/>
          </p:nvGrpSpPr>
          <p:grpSpPr>
            <a:xfrm>
              <a:off x="0" y="0"/>
              <a:ext cx="3529638" cy="3529638"/>
              <a:chOff x="0" y="0"/>
              <a:chExt cx="2540000" cy="254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avLst/>
                <a:gdLst/>
                <a:ahLst/>
                <a:cxnLst/>
                <a:rect l="l" t="t" r="r" b="b"/>
                <a:pathLst>
                  <a:path w="2665449" h="2544070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383035"/>
                    </a:lnTo>
                    <a:cubicBezTo>
                      <a:pt x="1014169" y="381610"/>
                      <a:pt x="719199" y="550741"/>
                      <a:pt x="559508" y="826383"/>
                    </a:cubicBezTo>
                    <a:cubicBezTo>
                      <a:pt x="399818" y="1102026"/>
                      <a:pt x="399818" y="1442044"/>
                      <a:pt x="559508" y="1717687"/>
                    </a:cubicBezTo>
                    <a:cubicBezTo>
                      <a:pt x="719199" y="1993330"/>
                      <a:pt x="1014169" y="2162460"/>
                      <a:pt x="1332725" y="2161035"/>
                    </a:cubicBezTo>
                    <a:cubicBezTo>
                      <a:pt x="1651281" y="2162460"/>
                      <a:pt x="1946251" y="1993330"/>
                      <a:pt x="2105942" y="1717687"/>
                    </a:cubicBezTo>
                    <a:cubicBezTo>
                      <a:pt x="2265632" y="1442044"/>
                      <a:pt x="2265632" y="1102026"/>
                      <a:pt x="2105942" y="826383"/>
                    </a:cubicBezTo>
                    <a:cubicBezTo>
                      <a:pt x="1946251" y="550741"/>
                      <a:pt x="1651281" y="381610"/>
                      <a:pt x="1332725" y="383035"/>
                    </a:cubicBezTo>
                    <a:close/>
                  </a:path>
                </a:pathLst>
              </a:custGeom>
              <a:solidFill>
                <a:srgbClr val="747C84"/>
              </a:solidFill>
            </p:spPr>
          </p:sp>
          <p:sp>
            <p:nvSpPr>
              <p:cNvPr id="9" name="Freeform 9"/>
              <p:cNvSpPr/>
              <p:nvPr/>
            </p:nvSpPr>
            <p:spPr>
              <a:xfrm>
                <a:off x="19933" y="7585"/>
                <a:ext cx="2543321" cy="2589810"/>
              </a:xfrm>
              <a:custGeom>
                <a:avLst/>
                <a:gdLst/>
                <a:ahLst/>
                <a:cxnLst/>
                <a:rect l="l" t="t" r="r" b="b"/>
                <a:pathLst>
                  <a:path w="2543321" h="2589810">
                    <a:moveTo>
                      <a:pt x="1474185" y="12346"/>
                    </a:moveTo>
                    <a:cubicBezTo>
                      <a:pt x="2097558" y="124107"/>
                      <a:pt x="2543321" y="678053"/>
                      <a:pt x="2519141" y="1310904"/>
                    </a:cubicBezTo>
                    <a:cubicBezTo>
                      <a:pt x="2494961" y="1943754"/>
                      <a:pt x="2008229" y="2462071"/>
                      <a:pt x="1378146" y="2525940"/>
                    </a:cubicBezTo>
                    <a:cubicBezTo>
                      <a:pt x="748062" y="2589809"/>
                      <a:pt x="167220" y="2179708"/>
                      <a:pt x="16538" y="1564583"/>
                    </a:cubicBezTo>
                    <a:cubicBezTo>
                      <a:pt x="0" y="1498354"/>
                      <a:pt x="20162" y="1428338"/>
                      <a:pt x="69391" y="1381048"/>
                    </a:cubicBezTo>
                    <a:cubicBezTo>
                      <a:pt x="118619" y="1333758"/>
                      <a:pt x="189388" y="1316422"/>
                      <a:pt x="254899" y="1335605"/>
                    </a:cubicBezTo>
                    <a:cubicBezTo>
                      <a:pt x="320411" y="1354789"/>
                      <a:pt x="370652" y="1407558"/>
                      <a:pt x="386596" y="1473933"/>
                    </a:cubicBezTo>
                    <a:cubicBezTo>
                      <a:pt x="492074" y="1904520"/>
                      <a:pt x="898664" y="2191591"/>
                      <a:pt x="1339722" y="2146883"/>
                    </a:cubicBezTo>
                    <a:cubicBezTo>
                      <a:pt x="1780780" y="2102174"/>
                      <a:pt x="2121493" y="1739352"/>
                      <a:pt x="2138419" y="1296357"/>
                    </a:cubicBezTo>
                    <a:cubicBezTo>
                      <a:pt x="2155345" y="853362"/>
                      <a:pt x="1843310" y="465600"/>
                      <a:pt x="1406949" y="387367"/>
                    </a:cubicBezTo>
                    <a:cubicBezTo>
                      <a:pt x="1339705" y="375621"/>
                      <a:pt x="1283885" y="328794"/>
                      <a:pt x="1260626" y="264616"/>
                    </a:cubicBezTo>
                    <a:cubicBezTo>
                      <a:pt x="1237367" y="200438"/>
                      <a:pt x="1250225" y="128720"/>
                      <a:pt x="1294330" y="76619"/>
                    </a:cubicBezTo>
                    <a:cubicBezTo>
                      <a:pt x="1338436" y="24519"/>
                      <a:pt x="1407048" y="0"/>
                      <a:pt x="1474185" y="12346"/>
                    </a:cubicBezTo>
                    <a:close/>
                  </a:path>
                </a:pathLst>
              </a:custGeom>
              <a:solidFill>
                <a:srgbClr val="43B3E3"/>
              </a:solidFill>
            </p:spPr>
          </p:sp>
        </p:grpSp>
      </p:grpSp>
      <p:sp>
        <p:nvSpPr>
          <p:cNvPr id="10" name="TextBox 10"/>
          <p:cNvSpPr txBox="1"/>
          <p:nvPr/>
        </p:nvSpPr>
        <p:spPr>
          <a:xfrm>
            <a:off x="1371600" y="2841981"/>
            <a:ext cx="21640800" cy="1863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478"/>
              </a:lnSpc>
            </a:pPr>
            <a:r>
              <a:rPr lang="en-US" sz="5341">
                <a:solidFill>
                  <a:srgbClr val="43B3E3"/>
                </a:solidFill>
                <a:latin typeface="Aller 1"/>
              </a:rPr>
              <a:t>2022 POLL: MAJORITY OF VOTERS SEE TAX CREDITS </a:t>
            </a:r>
          </a:p>
          <a:p>
            <a:pPr>
              <a:lnSpc>
                <a:spcPts val="7478"/>
              </a:lnSpc>
            </a:pPr>
            <a:r>
              <a:rPr lang="en-US" sz="5341">
                <a:solidFill>
                  <a:srgbClr val="43B3E3"/>
                </a:solidFill>
                <a:latin typeface="Aller 1"/>
              </a:rPr>
              <a:t>AS A WAY TO LIFT COST BURDENS FOR MONTANA FAMILIES.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477359" y="6974783"/>
            <a:ext cx="13848964" cy="1616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09"/>
              </a:lnSpc>
            </a:pPr>
            <a:r>
              <a:rPr lang="en-US" sz="4649">
                <a:solidFill>
                  <a:srgbClr val="747C84"/>
                </a:solidFill>
                <a:latin typeface="League Spartan"/>
              </a:rPr>
              <a:t>Agree that tax credits help parents offset the cost of raising a child.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864009" y="10976424"/>
            <a:ext cx="532692" cy="1367977"/>
            <a:chOff x="0" y="0"/>
            <a:chExt cx="1280047" cy="32872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80047" cy="3287216"/>
            </a:xfrm>
            <a:custGeom>
              <a:avLst/>
              <a:gdLst/>
              <a:ahLst/>
              <a:cxnLst/>
              <a:rect l="l" t="t" r="r" b="b"/>
              <a:pathLst>
                <a:path w="1280047" h="3287216">
                  <a:moveTo>
                    <a:pt x="0" y="0"/>
                  </a:moveTo>
                  <a:lnTo>
                    <a:pt x="1280047" y="0"/>
                  </a:lnTo>
                  <a:lnTo>
                    <a:pt x="1280047" y="3287216"/>
                  </a:lnTo>
                  <a:lnTo>
                    <a:pt x="0" y="3287216"/>
                  </a:lnTo>
                  <a:close/>
                </a:path>
              </a:pathLst>
            </a:custGeom>
            <a:solidFill>
              <a:srgbClr val="43B3E3"/>
            </a:solidFill>
          </p:spPr>
        </p:sp>
      </p:grpSp>
      <p:grpSp>
        <p:nvGrpSpPr>
          <p:cNvPr id="4" name="Group 4"/>
          <p:cNvGrpSpPr/>
          <p:nvPr/>
        </p:nvGrpSpPr>
        <p:grpSpPr>
          <a:xfrm rot="-86034">
            <a:off x="115651" y="3105169"/>
            <a:ext cx="13237836" cy="9408921"/>
            <a:chOff x="0" y="0"/>
            <a:chExt cx="13237836" cy="9408922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/>
            <a:srcRect t="8030" b="8030"/>
            <a:stretch>
              <a:fillRect/>
            </a:stretch>
          </p:blipFill>
          <p:spPr>
            <a:xfrm>
              <a:off x="0" y="0"/>
              <a:ext cx="13237836" cy="9408922"/>
            </a:xfrm>
            <a:prstGeom prst="rect">
              <a:avLst/>
            </a:prstGeom>
          </p:spPr>
        </p:pic>
      </p:grpSp>
      <p:sp>
        <p:nvSpPr>
          <p:cNvPr id="6" name="Freeform 6"/>
          <p:cNvSpPr/>
          <p:nvPr/>
        </p:nvSpPr>
        <p:spPr>
          <a:xfrm rot="-86034">
            <a:off x="423667" y="1544049"/>
            <a:ext cx="13804535" cy="1744049"/>
          </a:xfrm>
          <a:custGeom>
            <a:avLst/>
            <a:gdLst/>
            <a:ahLst/>
            <a:cxnLst/>
            <a:rect l="l" t="t" r="r" b="b"/>
            <a:pathLst>
              <a:path w="10353401" h="1308037">
                <a:moveTo>
                  <a:pt x="0" y="0"/>
                </a:moveTo>
                <a:lnTo>
                  <a:pt x="10353401" y="0"/>
                </a:lnTo>
                <a:lnTo>
                  <a:pt x="10353401" y="1308037"/>
                </a:lnTo>
                <a:lnTo>
                  <a:pt x="0" y="13080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679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2028306" y="3569218"/>
            <a:ext cx="11835701" cy="6577565"/>
            <a:chOff x="0" y="0"/>
            <a:chExt cx="11835702" cy="6577565"/>
          </a:xfrm>
        </p:grpSpPr>
        <p:sp>
          <p:nvSpPr>
            <p:cNvPr id="8" name="Freeform 8"/>
            <p:cNvSpPr/>
            <p:nvPr/>
          </p:nvSpPr>
          <p:spPr>
            <a:xfrm rot="354739">
              <a:off x="2094680" y="429930"/>
              <a:ext cx="8448312" cy="1949610"/>
            </a:xfrm>
            <a:custGeom>
              <a:avLst/>
              <a:gdLst/>
              <a:ahLst/>
              <a:cxnLst/>
              <a:rect l="l" t="t" r="r" b="b"/>
              <a:pathLst>
                <a:path w="8448312" h="1949610">
                  <a:moveTo>
                    <a:pt x="0" y="0"/>
                  </a:moveTo>
                  <a:lnTo>
                    <a:pt x="8448312" y="0"/>
                  </a:lnTo>
                  <a:lnTo>
                    <a:pt x="8448312" y="1949611"/>
                  </a:lnTo>
                  <a:lnTo>
                    <a:pt x="0" y="19496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 rot="358172">
              <a:off x="150322" y="2494948"/>
              <a:ext cx="11535058" cy="3492265"/>
            </a:xfrm>
            <a:custGeom>
              <a:avLst/>
              <a:gdLst/>
              <a:ahLst/>
              <a:cxnLst/>
              <a:rect l="l" t="t" r="r" b="b"/>
              <a:pathLst>
                <a:path w="11535058" h="3492265">
                  <a:moveTo>
                    <a:pt x="0" y="0"/>
                  </a:moveTo>
                  <a:lnTo>
                    <a:pt x="11535058" y="0"/>
                  </a:lnTo>
                  <a:lnTo>
                    <a:pt x="11535058" y="3492265"/>
                  </a:lnTo>
                  <a:lnTo>
                    <a:pt x="0" y="34922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9209738" y="10666305"/>
            <a:ext cx="9285356" cy="1371604"/>
            <a:chOff x="0" y="0"/>
            <a:chExt cx="9285355" cy="137160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15615" cy="1371603"/>
            </a:xfrm>
            <a:custGeom>
              <a:avLst/>
              <a:gdLst/>
              <a:ahLst/>
              <a:cxnLst/>
              <a:rect l="l" t="t" r="r" b="b"/>
              <a:pathLst>
                <a:path w="1215615" h="1371603">
                  <a:moveTo>
                    <a:pt x="0" y="0"/>
                  </a:moveTo>
                  <a:lnTo>
                    <a:pt x="1215615" y="0"/>
                  </a:lnTo>
                  <a:lnTo>
                    <a:pt x="1215615" y="1371603"/>
                  </a:lnTo>
                  <a:lnTo>
                    <a:pt x="0" y="1371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699" t="-3189" r="-4948" b="-2392"/>
              </a:stretch>
            </a:blip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2" name="Freeform 12"/>
            <p:cNvSpPr/>
            <p:nvPr/>
          </p:nvSpPr>
          <p:spPr>
            <a:xfrm>
              <a:off x="1215615" y="0"/>
              <a:ext cx="8069740" cy="1371603"/>
            </a:xfrm>
            <a:custGeom>
              <a:avLst/>
              <a:gdLst/>
              <a:ahLst/>
              <a:cxnLst/>
              <a:rect l="l" t="t" r="r" b="b"/>
              <a:pathLst>
                <a:path w="8069740" h="1371603">
                  <a:moveTo>
                    <a:pt x="0" y="0"/>
                  </a:moveTo>
                  <a:lnTo>
                    <a:pt x="8069740" y="0"/>
                  </a:lnTo>
                  <a:lnTo>
                    <a:pt x="8069740" y="1371603"/>
                  </a:lnTo>
                  <a:lnTo>
                    <a:pt x="0" y="1371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</p:spPr>
        </p:sp>
      </p:grpSp>
      <p:sp>
        <p:nvSpPr>
          <p:cNvPr id="13" name="TextBox 13"/>
          <p:cNvSpPr txBox="1"/>
          <p:nvPr/>
        </p:nvSpPr>
        <p:spPr>
          <a:xfrm>
            <a:off x="1050490" y="11999807"/>
            <a:ext cx="1798857" cy="646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13"/>
              </a:lnSpc>
            </a:pPr>
            <a:r>
              <a:rPr lang="en-US" sz="1867">
                <a:solidFill>
                  <a:srgbClr val="FFFFFF"/>
                </a:solidFill>
                <a:latin typeface="Aller 1"/>
              </a:rPr>
              <a:t>2022</a:t>
            </a:r>
          </a:p>
          <a:p>
            <a:pPr>
              <a:lnSpc>
                <a:spcPts val="2613"/>
              </a:lnSpc>
              <a:spcBef>
                <a:spcPct val="0"/>
              </a:spcBef>
            </a:pPr>
            <a:r>
              <a:rPr lang="en-US" sz="1867">
                <a:solidFill>
                  <a:srgbClr val="FFFFFF"/>
                </a:solidFill>
                <a:latin typeface="Aller 1"/>
              </a:rPr>
              <a:t>Company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60537" y="6121786"/>
            <a:ext cx="9662929" cy="6770489"/>
          </a:xfrm>
          <a:custGeom>
            <a:avLst/>
            <a:gdLst/>
            <a:ahLst/>
            <a:cxnLst/>
            <a:rect l="l" t="t" r="r" b="b"/>
            <a:pathLst>
              <a:path w="7247197" h="5077867">
                <a:moveTo>
                  <a:pt x="0" y="0"/>
                </a:moveTo>
                <a:lnTo>
                  <a:pt x="7247196" y="0"/>
                </a:lnTo>
                <a:lnTo>
                  <a:pt x="7247196" y="5077867"/>
                </a:lnTo>
                <a:lnTo>
                  <a:pt x="0" y="50778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592836" y="-333470"/>
            <a:ext cx="25569672" cy="14382940"/>
          </a:xfrm>
          <a:custGeom>
            <a:avLst/>
            <a:gdLst/>
            <a:ahLst/>
            <a:cxnLst/>
            <a:rect l="l" t="t" r="r" b="b"/>
            <a:pathLst>
              <a:path w="19177254" h="10787205">
                <a:moveTo>
                  <a:pt x="0" y="0"/>
                </a:moveTo>
                <a:lnTo>
                  <a:pt x="19177254" y="0"/>
                </a:lnTo>
                <a:lnTo>
                  <a:pt x="19177254" y="10787206"/>
                </a:lnTo>
                <a:lnTo>
                  <a:pt x="0" y="107872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9999"/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371600" y="2068120"/>
            <a:ext cx="21640800" cy="3141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097"/>
              </a:lnSpc>
              <a:spcBef>
                <a:spcPct val="0"/>
              </a:spcBef>
            </a:pPr>
            <a:r>
              <a:rPr lang="en-US" sz="18640">
                <a:solidFill>
                  <a:srgbClr val="43B3E3"/>
                </a:solidFill>
                <a:latin typeface="League Spartan"/>
              </a:rPr>
              <a:t>THANK YOU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116927" y="5188729"/>
            <a:ext cx="14150148" cy="360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85"/>
              </a:lnSpc>
              <a:spcBef>
                <a:spcPct val="0"/>
              </a:spcBef>
            </a:pPr>
            <a:r>
              <a:rPr lang="en-US" sz="2132">
                <a:solidFill>
                  <a:srgbClr val="747C84"/>
                </a:solidFill>
                <a:latin typeface="Aller 1"/>
              </a:rPr>
              <a:t>For coming to my TED Talk.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30">
      <a:dk1>
        <a:srgbClr val="000000"/>
      </a:dk1>
      <a:lt1>
        <a:srgbClr val="FFFFFF"/>
      </a:lt1>
      <a:dk2>
        <a:srgbClr val="929498"/>
      </a:dk2>
      <a:lt2>
        <a:srgbClr val="E7E6E6"/>
      </a:lt2>
      <a:accent1>
        <a:srgbClr val="004E95"/>
      </a:accent1>
      <a:accent2>
        <a:srgbClr val="649BD3"/>
      </a:accent2>
      <a:accent3>
        <a:srgbClr val="EE4638"/>
      </a:accent3>
      <a:accent4>
        <a:srgbClr val="FBB43E"/>
      </a:accent4>
      <a:accent5>
        <a:srgbClr val="515151"/>
      </a:accent5>
      <a:accent6>
        <a:srgbClr val="EA7200"/>
      </a:accent6>
      <a:hlink>
        <a:srgbClr val="004E95"/>
      </a:hlink>
      <a:folHlink>
        <a:srgbClr val="EE4638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3578" tIns="53578" rIns="53578" bIns="53578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3578" tIns="53578" rIns="53578" bIns="53578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Retrospect">
  <a:themeElements>
    <a:clrScheme name="Custom 9">
      <a:dk1>
        <a:srgbClr val="000000"/>
      </a:dk1>
      <a:lt1>
        <a:srgbClr val="FFFFFF"/>
      </a:lt1>
      <a:dk2>
        <a:srgbClr val="637052"/>
      </a:dk2>
      <a:lt2>
        <a:srgbClr val="CCDDEA"/>
      </a:lt2>
      <a:accent1>
        <a:srgbClr val="216A95"/>
      </a:accent1>
      <a:accent2>
        <a:srgbClr val="216A95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099ECC"/>
      </a:hlink>
      <a:folHlink>
        <a:srgbClr val="099E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3578" tIns="53578" rIns="53578" bIns="53578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3175" cap="flat">
          <a:noFill/>
          <a:miter lim="400000"/>
        </a:ln>
        <a:effectLst/>
        <a:sp3d/>
      </a:spPr>
      <a:bodyPr rot="0" spcFirstLastPara="1" vertOverflow="overflow" horzOverflow="overflow" vert="horz" wrap="square" lIns="53578" tIns="53578" rIns="53578" bIns="53578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EA31C61E1AC54FB267CF3B77A3C28A" ma:contentTypeVersion="17" ma:contentTypeDescription="Create a new document." ma:contentTypeScope="" ma:versionID="07128845ab9f543e2164f64402d367ae">
  <xsd:schema xmlns:xsd="http://www.w3.org/2001/XMLSchema" xmlns:xs="http://www.w3.org/2001/XMLSchema" xmlns:p="http://schemas.microsoft.com/office/2006/metadata/properties" xmlns:ns2="12c6e1f5-6b92-4ad5-ac0c-b3ab6b509b2c" xmlns:ns3="bd146659-c1ef-4949-ac34-c08428d4795d" targetNamespace="http://schemas.microsoft.com/office/2006/metadata/properties" ma:root="true" ma:fieldsID="05aa9e35cca740cead42c6badb73033b" ns2:_="" ns3:_="">
    <xsd:import namespace="12c6e1f5-6b92-4ad5-ac0c-b3ab6b509b2c"/>
    <xsd:import namespace="bd146659-c1ef-4949-ac34-c08428d4795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c6e1f5-6b92-4ad5-ac0c-b3ab6b509b2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5aef8bc6-f8af-41ce-a5f2-a929b3ff5d3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146659-c1ef-4949-ac34-c08428d4795d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35f44a3-7daa-4b10-825f-f767856a81d9}" ma:internalName="TaxCatchAll" ma:showField="CatchAllData" ma:web="bd146659-c1ef-4949-ac34-c08428d4795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3078B3C-80D2-45EE-AF36-8A4528761F0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39BC1F-074F-4690-A8FD-D393848C842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c6e1f5-6b92-4ad5-ac0c-b3ab6b509b2c"/>
    <ds:schemaRef ds:uri="bd146659-c1ef-4949-ac34-c08428d4795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1552</TotalTime>
  <Words>626</Words>
  <Application>Microsoft Macintosh PowerPoint</Application>
  <PresentationFormat>Custom</PresentationFormat>
  <Paragraphs>93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Aller 1</vt:lpstr>
      <vt:lpstr>Aller 2</vt:lpstr>
      <vt:lpstr>Arial</vt:lpstr>
      <vt:lpstr>Bradley Hand</vt:lpstr>
      <vt:lpstr>Calibri</vt:lpstr>
      <vt:lpstr>Calibri Light</vt:lpstr>
      <vt:lpstr>Helvetica</vt:lpstr>
      <vt:lpstr>Helvetica Neue</vt:lpstr>
      <vt:lpstr>Helvetica Neue Light</vt:lpstr>
      <vt:lpstr>Helvetica Neue Medium</vt:lpstr>
      <vt:lpstr>League Spartan</vt:lpstr>
      <vt:lpstr>Noto Sans Symbols</vt:lpstr>
      <vt:lpstr>NTR</vt:lpstr>
      <vt:lpstr>Proxima Nova</vt:lpstr>
      <vt:lpstr>Proxima Nova Bold</vt:lpstr>
      <vt:lpstr>Rockwell</vt:lpstr>
      <vt:lpstr>Rockwell Bold</vt:lpstr>
      <vt:lpstr>Office Theme</vt:lpstr>
      <vt:lpstr>White</vt:lpstr>
      <vt:lpstr>Retrospect</vt:lpstr>
      <vt:lpstr>1_Office Theme</vt:lpstr>
      <vt:lpstr>PowerPoint Presentation</vt:lpstr>
      <vt:lpstr>PowerPoint Presentation</vt:lpstr>
      <vt:lpstr>Updating TANF &amp; Re-coupling EITC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Providing Technical Assistance on state policy levers for social programs</vt:lpstr>
      <vt:lpstr>PowerPoint Presentation</vt:lpstr>
      <vt:lpstr>The Bad News: Renewal Outcomes so far…</vt:lpstr>
      <vt:lpstr>The Silver Lining? 9 states = continuous coverage for young children </vt:lpstr>
      <vt:lpstr>Round Table Discussions – Two Rounds</vt:lpstr>
      <vt:lpstr>What state levers can you pull to support family economic security?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Mandy Ableidinger</cp:lastModifiedBy>
  <cp:revision>5</cp:revision>
  <dcterms:modified xsi:type="dcterms:W3CDTF">2023-10-25T17:00:43Z</dcterms:modified>
</cp:coreProperties>
</file>